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3" r:id="rId1"/>
    <p:sldMasterId id="2147483684" r:id="rId2"/>
    <p:sldMasterId id="2147483685" r:id="rId3"/>
  </p:sldMasterIdLst>
  <p:notesMasterIdLst>
    <p:notesMasterId r:id="rId13"/>
  </p:notesMasterIdLst>
  <p:sldIdLst>
    <p:sldId id="256" r:id="rId4"/>
    <p:sldId id="257" r:id="rId5"/>
    <p:sldId id="258" r:id="rId6"/>
    <p:sldId id="259" r:id="rId7"/>
    <p:sldId id="260" r:id="rId8"/>
    <p:sldId id="261" r:id="rId9"/>
    <p:sldId id="262" r:id="rId10"/>
    <p:sldId id="263" r:id="rId11"/>
    <p:sldId id="264"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56">
          <p15:clr>
            <a:srgbClr val="A4A3A4"/>
          </p15:clr>
        </p15:guide>
        <p15:guide id="2" pos="2736">
          <p15:clr>
            <a:srgbClr val="A4A3A4"/>
          </p15:clr>
        </p15:guide>
        <p15:guide id="3" pos="72">
          <p15:clr>
            <a:srgbClr val="9AA0A6"/>
          </p15:clr>
        </p15:guide>
        <p15:guide id="4" pos="5684">
          <p15:clr>
            <a:srgbClr val="9AA0A6"/>
          </p15:clr>
        </p15:guide>
        <p15:guide id="5" orient="horz" pos="2280">
          <p15:clr>
            <a:srgbClr val="9AA0A6"/>
          </p15:clr>
        </p15:guide>
        <p15:guide id="6" orient="horz" pos="2976">
          <p15:clr>
            <a:srgbClr val="9AA0A6"/>
          </p15:clr>
        </p15:guide>
        <p15:guide id="7" pos="5184">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enlong Zhang" initials="" lastIdx="10" clrIdx="0"/>
  <p:cmAuthor id="1" name="Sunny Amatya" initials="" lastIdx="4"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5709DC5-BEBB-40DE-B401-CDBB8298B945}">
  <a:tblStyle styleId="{C5709DC5-BEBB-40DE-B401-CDBB8298B945}" styleName="Table_0">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8EBF5"/>
          </a:solidFill>
        </a:fill>
      </a:tcStyle>
    </a:wholeTbl>
    <a:band1H>
      <a:tcTxStyle b="off" i="off"/>
      <a:tcStyle>
        <a:tcBdr/>
        <a:fill>
          <a:solidFill>
            <a:srgbClr val="CDD4EA"/>
          </a:solidFill>
        </a:fill>
      </a:tcStyle>
    </a:band1H>
    <a:band2H>
      <a:tcTxStyle b="off" i="off"/>
      <a:tcStyle>
        <a:tcBdr/>
      </a:tcStyle>
    </a:band2H>
    <a:band1V>
      <a:tcTxStyle b="off" i="off"/>
      <a:tcStyle>
        <a:tcBdr/>
        <a:fill>
          <a:solidFill>
            <a:srgbClr val="CDD4EA"/>
          </a:solidFill>
        </a:fill>
      </a:tcStyle>
    </a:band1V>
    <a:band2V>
      <a:tcTxStyle b="off" i="off"/>
      <a:tcStyle>
        <a:tcBdr/>
      </a:tcStyle>
    </a:band2V>
    <a:lastCol>
      <a:tcTxStyle b="on" i="off">
        <a:font>
          <a:latin typeface="Calibri"/>
          <a:ea typeface="Calibri"/>
          <a:cs typeface="Calibri"/>
        </a:font>
        <a:srgbClr val="FFFFFF"/>
      </a:tcTxStyle>
      <a:tcStyle>
        <a:tcBdr/>
        <a:fill>
          <a:solidFill>
            <a:srgbClr val="4472C4"/>
          </a:solidFill>
        </a:fill>
      </a:tcStyle>
    </a:lastCol>
    <a:firstCol>
      <a:tcTxStyle b="on" i="off">
        <a:font>
          <a:latin typeface="Calibri"/>
          <a:ea typeface="Calibri"/>
          <a:cs typeface="Calibri"/>
        </a:font>
        <a:srgbClr val="FFFFFF"/>
      </a:tcTxStyle>
      <a:tcStyle>
        <a:tcBdr/>
        <a:fill>
          <a:solidFill>
            <a:srgbClr val="4472C4"/>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4472C4"/>
          </a:solidFill>
        </a:fill>
      </a:tcStyle>
    </a:lastRow>
    <a:seCell>
      <a:tcTxStyle b="off" i="off"/>
      <a:tcStyle>
        <a:tcBdr/>
      </a:tcStyle>
    </a:seCell>
    <a:swCell>
      <a:tcTxStyle b="off" i="off"/>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4472C4"/>
          </a:solidFill>
        </a:fill>
      </a:tcStyle>
    </a:firstRow>
    <a:neCell>
      <a:tcTxStyle b="off" i="off"/>
      <a:tcStyle>
        <a:tcBdr/>
      </a:tcStyle>
    </a:neCell>
    <a:nwCell>
      <a:tcTxStyle b="off" i="off"/>
      <a:tcStyle>
        <a:tcBdr/>
      </a:tcStyle>
    </a:nwCell>
  </a:tblStyle>
  <a:tblStyle styleId="{B5E502F2-8745-4CC4-81F7-3FEFBD50C94C}" styleName="Table_1">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b="off" i="off"/>
      <a:tcStyle>
        <a:tcBdr/>
        <a:fill>
          <a:solidFill>
            <a:srgbClr val="CDD4EA"/>
          </a:solidFill>
        </a:fill>
      </a:tcStyle>
    </a:band1H>
    <a:band2H>
      <a:tcTxStyle b="off" i="off"/>
      <a:tcStyle>
        <a:tcBdr/>
      </a:tcStyle>
    </a:band2H>
    <a:band1V>
      <a:tcTxStyle b="off" i="off"/>
      <a:tcStyle>
        <a:tcBdr/>
        <a:fill>
          <a:solidFill>
            <a:srgbClr val="CDD4EA"/>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31086A39-DC2E-4710-AB75-82901C92DFDF}"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7"/>
      </p:cViewPr>
      <p:guideLst>
        <p:guide orient="horz" pos="456"/>
        <p:guide pos="2736"/>
        <p:guide pos="72"/>
        <p:guide pos="5684"/>
        <p:guide orient="horz" pos="2280"/>
        <p:guide orient="horz" pos="2976"/>
        <p:guide pos="518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2-06-02T17:31:55.759" idx="1">
    <p:pos x="74" y="602"/>
    <p:text>again, NSF logo, award #, your email, lab website</p:text>
  </p:cm>
  <p:cm authorId="1" dt="2022-06-02T17:31:55.759" idx="1">
    <p:pos x="74" y="602"/>
    <p:text>Done</p:text>
  </p:cm>
</p:cmLst>
</file>

<file path=ppt/media/image1.png>
</file>

<file path=ppt/media/image10.png>
</file>

<file path=ppt/media/image11.gif>
</file>

<file path=ppt/media/image12.gif>
</file>

<file path=ppt/media/image13.png>
</file>

<file path=ppt/media/image14.png>
</file>

<file path=ppt/media/image15.png>
</file>

<file path=ppt/media/image16.png>
</file>

<file path=ppt/media/image17.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2f1c59cef8_0_6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g12f1c59cef8_0_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310483f0f8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 video here shows an AV trying to merge onto the highway. While the human car behind it successfully did so, the AV failed to do so. Notice that it is not that the human cars are being inconsiderate and not allowing the merge to happen. You can in fact notice that the human cars all slowed down, expecting the AV to merge. Yet the machine failed to understand the intent of the humans. Hence we can see that AVs fail  to understand human intents in real time and with safety guarantee.</a:t>
            </a:r>
            <a:endParaRPr>
              <a:solidFill>
                <a:schemeClr val="dk1"/>
              </a:solidFill>
            </a:endParaRPr>
          </a:p>
          <a:p>
            <a:pPr marL="0" lvl="0" indent="0" algn="l" rtl="0">
              <a:spcBef>
                <a:spcPts val="0"/>
              </a:spcBef>
              <a:spcAft>
                <a:spcPts val="0"/>
              </a:spcAft>
              <a:buNone/>
            </a:pPr>
            <a:endParaRPr/>
          </a:p>
        </p:txBody>
      </p:sp>
      <p:sp>
        <p:nvSpPr>
          <p:cNvPr id="194" name="Google Shape;194;g1310483f0f8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30f4d9a580_0_39: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Once the beliefs are updated through the inference, motion planning is performed to advance in the interaction</a:t>
            </a:r>
            <a:endParaRPr/>
          </a:p>
        </p:txBody>
      </p:sp>
      <p:sp>
        <p:nvSpPr>
          <p:cNvPr id="204" name="Google Shape;204;g130f4d9a580_0_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310483f0f8_0_3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Now, we introduce the empathy of the agents. A non-empathetic agent assumes its own parameters are known by the other agent. Meaning, the ego agent does not consider the possibility of misunderstanding of its parameters by the other agent.</a:t>
            </a:r>
            <a:endParaRPr/>
          </a:p>
          <a:p>
            <a:pPr marL="0" lvl="0" indent="0" algn="l" rtl="0">
              <a:spcBef>
                <a:spcPts val="0"/>
              </a:spcBef>
              <a:spcAft>
                <a:spcPts val="0"/>
              </a:spcAft>
              <a:buClr>
                <a:schemeClr val="dk1"/>
              </a:buClr>
              <a:buSzPts val="1100"/>
              <a:buFont typeface="Arial"/>
              <a:buNone/>
            </a:pPr>
            <a:r>
              <a:rPr lang="en">
                <a:solidFill>
                  <a:schemeClr val="dk1"/>
                </a:solidFill>
              </a:rPr>
              <a:t>On the other hand, in the case of the empathetic agent, the ego agent acknowledge the possibility of misunderstanding between the agents. </a:t>
            </a:r>
            <a:endParaRPr/>
          </a:p>
        </p:txBody>
      </p:sp>
      <p:sp>
        <p:nvSpPr>
          <p:cNvPr id="228" name="Google Shape;228;g1310483f0f8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2f1c59cef8_0_33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7" name="Google Shape;267;g12f1c59cef8_0_3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310483f0f8_0_44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Joint belief update is carried out, for all combination of intent we find the nash equilibrium solution and probability of state of the other agent. </a:t>
            </a:r>
            <a:endParaRPr/>
          </a:p>
          <a:p>
            <a:pPr marL="0" lvl="0" indent="0" algn="l" rtl="0">
              <a:spcBef>
                <a:spcPts val="0"/>
              </a:spcBef>
              <a:spcAft>
                <a:spcPts val="0"/>
              </a:spcAft>
              <a:buNone/>
            </a:pPr>
            <a:r>
              <a:rPr lang="en"/>
              <a:t>The inference problem is solved by finding the resulting motion of the other agent with the highest probability mass at time previous timestep.</a:t>
            </a:r>
            <a:endParaRPr/>
          </a:p>
          <a:p>
            <a:pPr marL="0" lvl="0" indent="0" algn="l" rtl="0">
              <a:spcBef>
                <a:spcPts val="0"/>
              </a:spcBef>
              <a:spcAft>
                <a:spcPts val="0"/>
              </a:spcAft>
              <a:buNone/>
            </a:pPr>
            <a:r>
              <a:rPr lang="en"/>
              <a:t>Each solution is S(t) is assigned equal probability, hence joint probability and marginal probability is calculated. </a:t>
            </a:r>
            <a:endParaRPr/>
          </a:p>
          <a:p>
            <a:pPr marL="0" lvl="0" indent="0" algn="l" rtl="0">
              <a:spcBef>
                <a:spcPts val="0"/>
              </a:spcBef>
              <a:spcAft>
                <a:spcPts val="0"/>
              </a:spcAft>
              <a:buClr>
                <a:schemeClr val="dk1"/>
              </a:buClr>
              <a:buSzPts val="1100"/>
              <a:buFont typeface="Arial"/>
              <a:buNone/>
            </a:pPr>
            <a:r>
              <a:rPr lang="en"/>
              <a:t>After which bayes rule is used to update the marginal probability and in the similar manner joint probability distribution of belief and the of the estimated trajectory is updated.</a:t>
            </a:r>
            <a:endParaRPr/>
          </a:p>
          <a:p>
            <a:pPr marL="0" lvl="0" indent="0" algn="l" rtl="0">
              <a:spcBef>
                <a:spcPts val="0"/>
              </a:spcBef>
              <a:spcAft>
                <a:spcPts val="0"/>
              </a:spcAft>
              <a:buNone/>
            </a:pPr>
            <a:endParaRPr/>
          </a:p>
        </p:txBody>
      </p:sp>
      <p:sp>
        <p:nvSpPr>
          <p:cNvPr id="280" name="Google Shape;280;g1310483f0f8_0_4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310483f0f8_0_48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2" name="Google Shape;302;g1310483f0f8_0_4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30f4d9a580_0_127: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5" name="Google Shape;335;g130f4d9a580_0_1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2f1c59cef8_0_415: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2" name="Google Shape;352;g12f1c59cef8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tx">
  <p:cSld name="TITLE_AND_BODY">
    <p:spTree>
      <p:nvGrpSpPr>
        <p:cNvPr id="1" name="Shape 54"/>
        <p:cNvGrpSpPr/>
        <p:nvPr/>
      </p:nvGrpSpPr>
      <p:grpSpPr>
        <a:xfrm>
          <a:off x="0" y="0"/>
          <a:ext cx="0" cy="0"/>
          <a:chOff x="0" y="0"/>
          <a:chExt cx="0" cy="0"/>
        </a:xfrm>
      </p:grpSpPr>
      <p:sp>
        <p:nvSpPr>
          <p:cNvPr id="55" name="Google Shape;55;p14"/>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5"/>
          <p:cNvSpPr txBox="1">
            <a:spLocks noGrp="1"/>
          </p:cNvSpPr>
          <p:nvPr>
            <p:ph type="title"/>
          </p:nvPr>
        </p:nvSpPr>
        <p:spPr>
          <a:xfrm>
            <a:off x="1143000" y="841772"/>
            <a:ext cx="6858000" cy="1790700"/>
          </a:xfrm>
          <a:prstGeom prst="rect">
            <a:avLst/>
          </a:prstGeom>
          <a:noFill/>
          <a:ln>
            <a:noFill/>
          </a:ln>
        </p:spPr>
        <p:txBody>
          <a:bodyPr spcFirstLastPara="1" wrap="square" lIns="68575" tIns="68575" rIns="68575" bIns="68575" anchor="b" anchorCtr="0">
            <a:noAutofit/>
          </a:bodyPr>
          <a:lstStyle>
            <a:lvl1pPr marR="0" lvl="0" algn="ctr" rtl="0">
              <a:lnSpc>
                <a:spcPct val="90000"/>
              </a:lnSpc>
              <a:spcBef>
                <a:spcPts val="0"/>
              </a:spcBef>
              <a:spcAft>
                <a:spcPts val="0"/>
              </a:spcAft>
              <a:buClr>
                <a:srgbClr val="000000"/>
              </a:buClr>
              <a:buSzPts val="4500"/>
              <a:buFont typeface="Calibri"/>
              <a:buNone/>
              <a:defRPr sz="45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58" name="Google Shape;58;p15"/>
          <p:cNvSpPr txBox="1">
            <a:spLocks noGrp="1"/>
          </p:cNvSpPr>
          <p:nvPr>
            <p:ph type="body" idx="1"/>
          </p:nvPr>
        </p:nvSpPr>
        <p:spPr>
          <a:xfrm>
            <a:off x="1143000" y="2701528"/>
            <a:ext cx="6858000" cy="1241700"/>
          </a:xfrm>
          <a:prstGeom prst="rect">
            <a:avLst/>
          </a:prstGeom>
          <a:noFill/>
          <a:ln>
            <a:noFill/>
          </a:ln>
        </p:spPr>
        <p:txBody>
          <a:bodyPr spcFirstLastPara="1" wrap="square" lIns="68575" tIns="68575" rIns="68575" bIns="68575" anchor="t" anchorCtr="0">
            <a:noAutofit/>
          </a:bodyPr>
          <a:lstStyle>
            <a:lvl1pPr marL="457200" marR="0" lvl="0"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59" name="Google Shape;59;p15"/>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1143000" y="841772"/>
            <a:ext cx="6858000" cy="1790700"/>
          </a:xfrm>
          <a:prstGeom prst="rect">
            <a:avLst/>
          </a:prstGeom>
          <a:noFill/>
          <a:ln>
            <a:noFill/>
          </a:ln>
        </p:spPr>
        <p:txBody>
          <a:bodyPr spcFirstLastPara="1" wrap="square" lIns="68575" tIns="68575" rIns="68575" bIns="68575" anchor="b" anchorCtr="0">
            <a:noAutofit/>
          </a:bodyPr>
          <a:lstStyle>
            <a:lvl1pPr marR="0" lvl="0" algn="ctr" rtl="0">
              <a:lnSpc>
                <a:spcPct val="90000"/>
              </a:lnSpc>
              <a:spcBef>
                <a:spcPts val="0"/>
              </a:spcBef>
              <a:spcAft>
                <a:spcPts val="0"/>
              </a:spcAft>
              <a:buClr>
                <a:srgbClr val="000000"/>
              </a:buClr>
              <a:buSzPts val="4500"/>
              <a:buFont typeface="Calibri"/>
              <a:buNone/>
              <a:defRPr sz="45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62" name="Google Shape;62;p16"/>
          <p:cNvSpPr txBox="1">
            <a:spLocks noGrp="1"/>
          </p:cNvSpPr>
          <p:nvPr>
            <p:ph type="body" idx="1"/>
          </p:nvPr>
        </p:nvSpPr>
        <p:spPr>
          <a:xfrm>
            <a:off x="1143000" y="2701528"/>
            <a:ext cx="6858000" cy="1241700"/>
          </a:xfrm>
          <a:prstGeom prst="rect">
            <a:avLst/>
          </a:prstGeom>
          <a:noFill/>
          <a:ln>
            <a:noFill/>
          </a:ln>
        </p:spPr>
        <p:txBody>
          <a:bodyPr spcFirstLastPara="1" wrap="square" lIns="68575" tIns="68575" rIns="68575" bIns="68575" anchor="t" anchorCtr="0">
            <a:noAutofit/>
          </a:bodyPr>
          <a:lstStyle>
            <a:lvl1pPr marL="457200" marR="0" lvl="0"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1pPr>
            <a:lvl2pPr marL="914400" marR="0" lvl="1"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2pPr>
            <a:lvl3pPr marL="1371600" marR="0" lvl="2"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3pPr>
            <a:lvl4pPr marL="1828800" marR="0" lvl="3"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4pPr>
            <a:lvl5pPr marL="2286000" marR="0" lvl="4" indent="-228600" algn="ctr" rtl="0">
              <a:lnSpc>
                <a:spcPct val="90000"/>
              </a:lnSpc>
              <a:spcBef>
                <a:spcPts val="800"/>
              </a:spcBef>
              <a:spcAft>
                <a:spcPts val="0"/>
              </a:spcAft>
              <a:buClr>
                <a:srgbClr val="000000"/>
              </a:buClr>
              <a:buSzPts val="1800"/>
              <a:buFont typeface="Arial"/>
              <a:buNone/>
              <a:defRPr sz="18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63" name="Google Shape;63;p16"/>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64"/>
        <p:cNvGrpSpPr/>
        <p:nvPr/>
      </p:nvGrpSpPr>
      <p:grpSpPr>
        <a:xfrm>
          <a:off x="0" y="0"/>
          <a:ext cx="0" cy="0"/>
          <a:chOff x="0" y="0"/>
          <a:chExt cx="0" cy="0"/>
        </a:xfrm>
      </p:grpSpPr>
      <p:sp>
        <p:nvSpPr>
          <p:cNvPr id="65" name="Google Shape;65;p17"/>
          <p:cNvSpPr txBox="1">
            <a:spLocks noGrp="1"/>
          </p:cNvSpPr>
          <p:nvPr>
            <p:ph type="title"/>
          </p:nvPr>
        </p:nvSpPr>
        <p:spPr>
          <a:xfrm>
            <a:off x="628650" y="273844"/>
            <a:ext cx="7886700" cy="994200"/>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66" name="Google Shape;66;p17"/>
          <p:cNvSpPr txBox="1">
            <a:spLocks noGrp="1"/>
          </p:cNvSpPr>
          <p:nvPr>
            <p:ph type="body" idx="1"/>
          </p:nvPr>
        </p:nvSpPr>
        <p:spPr>
          <a:xfrm>
            <a:off x="628650" y="1369219"/>
            <a:ext cx="7886700" cy="3263400"/>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67" name="Google Shape;67;p17"/>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68"/>
        <p:cNvGrpSpPr/>
        <p:nvPr/>
      </p:nvGrpSpPr>
      <p:grpSpPr>
        <a:xfrm>
          <a:off x="0" y="0"/>
          <a:ext cx="0" cy="0"/>
          <a:chOff x="0" y="0"/>
          <a:chExt cx="0" cy="0"/>
        </a:xfrm>
      </p:grpSpPr>
      <p:sp>
        <p:nvSpPr>
          <p:cNvPr id="69" name="Google Shape;69;p18"/>
          <p:cNvSpPr txBox="1">
            <a:spLocks noGrp="1"/>
          </p:cNvSpPr>
          <p:nvPr>
            <p:ph type="title"/>
          </p:nvPr>
        </p:nvSpPr>
        <p:spPr>
          <a:xfrm>
            <a:off x="623888" y="1282304"/>
            <a:ext cx="7886700" cy="2139600"/>
          </a:xfrm>
          <a:prstGeom prst="rect">
            <a:avLst/>
          </a:prstGeom>
          <a:noFill/>
          <a:ln>
            <a:noFill/>
          </a:ln>
        </p:spPr>
        <p:txBody>
          <a:bodyPr spcFirstLastPara="1" wrap="square" lIns="68575" tIns="68575" rIns="68575" bIns="68575" anchor="b" anchorCtr="0">
            <a:noAutofit/>
          </a:bodyPr>
          <a:lstStyle>
            <a:lvl1pPr marR="0" lvl="0" algn="l" rtl="0">
              <a:lnSpc>
                <a:spcPct val="90000"/>
              </a:lnSpc>
              <a:spcBef>
                <a:spcPts val="0"/>
              </a:spcBef>
              <a:spcAft>
                <a:spcPts val="0"/>
              </a:spcAft>
              <a:buClr>
                <a:srgbClr val="000000"/>
              </a:buClr>
              <a:buSzPts val="4500"/>
              <a:buFont typeface="Calibri"/>
              <a:buNone/>
              <a:defRPr sz="45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70" name="Google Shape;70;p18"/>
          <p:cNvSpPr txBox="1">
            <a:spLocks noGrp="1"/>
          </p:cNvSpPr>
          <p:nvPr>
            <p:ph type="body" idx="1"/>
          </p:nvPr>
        </p:nvSpPr>
        <p:spPr>
          <a:xfrm>
            <a:off x="623888" y="3442097"/>
            <a:ext cx="7886700" cy="1125000"/>
          </a:xfrm>
          <a:prstGeom prst="rect">
            <a:avLst/>
          </a:prstGeom>
          <a:noFill/>
          <a:ln>
            <a:noFill/>
          </a:ln>
        </p:spPr>
        <p:txBody>
          <a:bodyPr spcFirstLastPara="1" wrap="square" lIns="68575" tIns="68575" rIns="68575" bIns="68575" anchor="t" anchorCtr="0">
            <a:noAutofit/>
          </a:bodyPr>
          <a:lstStyle>
            <a:lvl1pPr marL="457200" marR="0" lvl="0" indent="-228600" algn="l" rtl="0">
              <a:lnSpc>
                <a:spcPct val="90000"/>
              </a:lnSpc>
              <a:spcBef>
                <a:spcPts val="8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71" name="Google Shape;71;p18"/>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72"/>
        <p:cNvGrpSpPr/>
        <p:nvPr/>
      </p:nvGrpSpPr>
      <p:grpSpPr>
        <a:xfrm>
          <a:off x="0" y="0"/>
          <a:ext cx="0" cy="0"/>
          <a:chOff x="0" y="0"/>
          <a:chExt cx="0" cy="0"/>
        </a:xfrm>
      </p:grpSpPr>
      <p:sp>
        <p:nvSpPr>
          <p:cNvPr id="73" name="Google Shape;73;p19"/>
          <p:cNvSpPr txBox="1">
            <a:spLocks noGrp="1"/>
          </p:cNvSpPr>
          <p:nvPr>
            <p:ph type="title"/>
          </p:nvPr>
        </p:nvSpPr>
        <p:spPr>
          <a:xfrm>
            <a:off x="628650" y="273844"/>
            <a:ext cx="7886700" cy="994200"/>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74" name="Google Shape;74;p19"/>
          <p:cNvSpPr txBox="1">
            <a:spLocks noGrp="1"/>
          </p:cNvSpPr>
          <p:nvPr>
            <p:ph type="body" idx="1"/>
          </p:nvPr>
        </p:nvSpPr>
        <p:spPr>
          <a:xfrm>
            <a:off x="628650" y="1369219"/>
            <a:ext cx="3886200" cy="3263400"/>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75" name="Google Shape;75;p19"/>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76"/>
        <p:cNvGrpSpPr/>
        <p:nvPr/>
      </p:nvGrpSpPr>
      <p:grpSpPr>
        <a:xfrm>
          <a:off x="0" y="0"/>
          <a:ext cx="0" cy="0"/>
          <a:chOff x="0" y="0"/>
          <a:chExt cx="0" cy="0"/>
        </a:xfrm>
      </p:grpSpPr>
      <p:sp>
        <p:nvSpPr>
          <p:cNvPr id="77" name="Google Shape;77;p20"/>
          <p:cNvSpPr txBox="1">
            <a:spLocks noGrp="1"/>
          </p:cNvSpPr>
          <p:nvPr>
            <p:ph type="title"/>
          </p:nvPr>
        </p:nvSpPr>
        <p:spPr>
          <a:xfrm>
            <a:off x="629840" y="273844"/>
            <a:ext cx="7886700" cy="994200"/>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78" name="Google Shape;78;p20"/>
          <p:cNvSpPr txBox="1">
            <a:spLocks noGrp="1"/>
          </p:cNvSpPr>
          <p:nvPr>
            <p:ph type="body" idx="1"/>
          </p:nvPr>
        </p:nvSpPr>
        <p:spPr>
          <a:xfrm>
            <a:off x="629840" y="1260872"/>
            <a:ext cx="3868200" cy="618000"/>
          </a:xfrm>
          <a:prstGeom prst="rect">
            <a:avLst/>
          </a:prstGeom>
          <a:noFill/>
          <a:ln>
            <a:noFill/>
          </a:ln>
        </p:spPr>
        <p:txBody>
          <a:bodyPr spcFirstLastPara="1" wrap="square" lIns="68575" tIns="68575" rIns="68575" bIns="68575" anchor="b" anchorCtr="0">
            <a:noAutofit/>
          </a:bodyPr>
          <a:lstStyle>
            <a:lvl1pPr marL="457200" marR="0" lvl="0" indent="-228600" algn="l" rtl="0">
              <a:lnSpc>
                <a:spcPct val="90000"/>
              </a:lnSpc>
              <a:spcBef>
                <a:spcPts val="800"/>
              </a:spcBef>
              <a:spcAft>
                <a:spcPts val="0"/>
              </a:spcAft>
              <a:buClr>
                <a:srgbClr val="000000"/>
              </a:buClr>
              <a:buSzPts val="1800"/>
              <a:buFont typeface="Arial"/>
              <a:buNone/>
              <a:defRPr sz="1800" b="1"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79" name="Google Shape;79;p20"/>
          <p:cNvSpPr txBox="1">
            <a:spLocks noGrp="1"/>
          </p:cNvSpPr>
          <p:nvPr>
            <p:ph type="body" idx="2"/>
          </p:nvPr>
        </p:nvSpPr>
        <p:spPr>
          <a:xfrm>
            <a:off x="4629150" y="1260872"/>
            <a:ext cx="3887400" cy="618000"/>
          </a:xfrm>
          <a:prstGeom prst="rect">
            <a:avLst/>
          </a:prstGeom>
          <a:noFill/>
          <a:ln>
            <a:noFill/>
          </a:ln>
        </p:spPr>
        <p:txBody>
          <a:bodyPr spcFirstLastPara="1" wrap="square" lIns="68575" tIns="68575" rIns="68575" bIns="68575" anchor="b"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80" name="Google Shape;80;p20"/>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81"/>
        <p:cNvGrpSpPr/>
        <p:nvPr/>
      </p:nvGrpSpPr>
      <p:grpSpPr>
        <a:xfrm>
          <a:off x="0" y="0"/>
          <a:ext cx="0" cy="0"/>
          <a:chOff x="0" y="0"/>
          <a:chExt cx="0" cy="0"/>
        </a:xfrm>
      </p:grpSpPr>
      <p:sp>
        <p:nvSpPr>
          <p:cNvPr id="82" name="Google Shape;82;p21"/>
          <p:cNvSpPr txBox="1">
            <a:spLocks noGrp="1"/>
          </p:cNvSpPr>
          <p:nvPr>
            <p:ph type="title"/>
          </p:nvPr>
        </p:nvSpPr>
        <p:spPr>
          <a:xfrm>
            <a:off x="628650" y="273844"/>
            <a:ext cx="7886700" cy="994200"/>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83" name="Google Shape;83;p21"/>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84"/>
        <p:cNvGrpSpPr/>
        <p:nvPr/>
      </p:nvGrpSpPr>
      <p:grpSpPr>
        <a:xfrm>
          <a:off x="0" y="0"/>
          <a:ext cx="0" cy="0"/>
          <a:chOff x="0" y="0"/>
          <a:chExt cx="0" cy="0"/>
        </a:xfrm>
      </p:grpSpPr>
      <p:sp>
        <p:nvSpPr>
          <p:cNvPr id="85" name="Google Shape;85;p22"/>
          <p:cNvSpPr txBox="1">
            <a:spLocks noGrp="1"/>
          </p:cNvSpPr>
          <p:nvPr>
            <p:ph type="title"/>
          </p:nvPr>
        </p:nvSpPr>
        <p:spPr>
          <a:xfrm>
            <a:off x="629840" y="342900"/>
            <a:ext cx="2949300" cy="1200000"/>
          </a:xfrm>
          <a:prstGeom prst="rect">
            <a:avLst/>
          </a:prstGeom>
          <a:noFill/>
          <a:ln>
            <a:noFill/>
          </a:ln>
        </p:spPr>
        <p:txBody>
          <a:bodyPr spcFirstLastPara="1" wrap="square" lIns="68575" tIns="68575" rIns="68575" bIns="68575" anchor="b" anchorCtr="0">
            <a:noAutofit/>
          </a:bodyPr>
          <a:lstStyle>
            <a:lvl1pPr marR="0" lvl="0" algn="l" rtl="0">
              <a:lnSpc>
                <a:spcPct val="90000"/>
              </a:lnSpc>
              <a:spcBef>
                <a:spcPts val="0"/>
              </a:spcBef>
              <a:spcAft>
                <a:spcPts val="0"/>
              </a:spcAft>
              <a:buClr>
                <a:srgbClr val="000000"/>
              </a:buClr>
              <a:buSzPts val="2400"/>
              <a:buFont typeface="Calibri"/>
              <a:buNone/>
              <a:defRPr sz="24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86" name="Google Shape;86;p22"/>
          <p:cNvSpPr txBox="1">
            <a:spLocks noGrp="1"/>
          </p:cNvSpPr>
          <p:nvPr>
            <p:ph type="body" idx="1"/>
          </p:nvPr>
        </p:nvSpPr>
        <p:spPr>
          <a:xfrm>
            <a:off x="3887390" y="740569"/>
            <a:ext cx="4629300" cy="3655200"/>
          </a:xfrm>
          <a:prstGeom prst="rect">
            <a:avLst/>
          </a:prstGeom>
          <a:noFill/>
          <a:ln>
            <a:noFill/>
          </a:ln>
        </p:spPr>
        <p:txBody>
          <a:bodyPr spcFirstLastPara="1" wrap="square" lIns="68575" tIns="68575" rIns="68575" bIns="68575" anchor="t" anchorCtr="0">
            <a:noAutofit/>
          </a:bodyPr>
          <a:lstStyle>
            <a:lvl1pPr marL="457200" marR="0" lvl="0"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1pPr>
            <a:lvl2pPr marL="914400" marR="0" lvl="1"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2pPr>
            <a:lvl3pPr marL="1371600" marR="0" lvl="2"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3pPr>
            <a:lvl4pPr marL="1828800" marR="0" lvl="3"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4pPr>
            <a:lvl5pPr marL="2286000" marR="0" lvl="4" indent="-381000" algn="l" rtl="0">
              <a:lnSpc>
                <a:spcPct val="90000"/>
              </a:lnSpc>
              <a:spcBef>
                <a:spcPts val="800"/>
              </a:spcBef>
              <a:spcAft>
                <a:spcPts val="0"/>
              </a:spcAft>
              <a:buClr>
                <a:srgbClr val="000000"/>
              </a:buClr>
              <a:buSzPts val="2400"/>
              <a:buFont typeface="Arial"/>
              <a:buChar char="•"/>
              <a:defRPr sz="24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87" name="Google Shape;87;p22"/>
          <p:cNvSpPr txBox="1">
            <a:spLocks noGrp="1"/>
          </p:cNvSpPr>
          <p:nvPr>
            <p:ph type="body" idx="2"/>
          </p:nvPr>
        </p:nvSpPr>
        <p:spPr>
          <a:xfrm>
            <a:off x="629840" y="1543050"/>
            <a:ext cx="2949300" cy="2858700"/>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88" name="Google Shape;88;p22"/>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89"/>
        <p:cNvGrpSpPr/>
        <p:nvPr/>
      </p:nvGrpSpPr>
      <p:grpSpPr>
        <a:xfrm>
          <a:off x="0" y="0"/>
          <a:ext cx="0" cy="0"/>
          <a:chOff x="0" y="0"/>
          <a:chExt cx="0" cy="0"/>
        </a:xfrm>
      </p:grpSpPr>
      <p:sp>
        <p:nvSpPr>
          <p:cNvPr id="90" name="Google Shape;90;p23"/>
          <p:cNvSpPr txBox="1">
            <a:spLocks noGrp="1"/>
          </p:cNvSpPr>
          <p:nvPr>
            <p:ph type="title"/>
          </p:nvPr>
        </p:nvSpPr>
        <p:spPr>
          <a:xfrm>
            <a:off x="629840" y="342900"/>
            <a:ext cx="2949300" cy="1200000"/>
          </a:xfrm>
          <a:prstGeom prst="rect">
            <a:avLst/>
          </a:prstGeom>
          <a:noFill/>
          <a:ln>
            <a:noFill/>
          </a:ln>
        </p:spPr>
        <p:txBody>
          <a:bodyPr spcFirstLastPara="1" wrap="square" lIns="68575" tIns="68575" rIns="68575" bIns="68575" anchor="b" anchorCtr="0">
            <a:noAutofit/>
          </a:bodyPr>
          <a:lstStyle>
            <a:lvl1pPr marR="0" lvl="0" algn="l" rtl="0">
              <a:lnSpc>
                <a:spcPct val="90000"/>
              </a:lnSpc>
              <a:spcBef>
                <a:spcPts val="0"/>
              </a:spcBef>
              <a:spcAft>
                <a:spcPts val="0"/>
              </a:spcAft>
              <a:buClr>
                <a:srgbClr val="000000"/>
              </a:buClr>
              <a:buSzPts val="2400"/>
              <a:buFont typeface="Calibri"/>
              <a:buNone/>
              <a:defRPr sz="24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91" name="Google Shape;91;p23"/>
          <p:cNvSpPr>
            <a:spLocks noGrp="1"/>
          </p:cNvSpPr>
          <p:nvPr>
            <p:ph type="pic" idx="2"/>
          </p:nvPr>
        </p:nvSpPr>
        <p:spPr>
          <a:xfrm>
            <a:off x="3887390" y="740569"/>
            <a:ext cx="4629300" cy="3655200"/>
          </a:xfrm>
          <a:prstGeom prst="rect">
            <a:avLst/>
          </a:prstGeom>
          <a:noFill/>
          <a:ln>
            <a:noFill/>
          </a:ln>
        </p:spPr>
        <p:txBody>
          <a:bodyPr spcFirstLastPara="1" wrap="square" lIns="68575" tIns="68575" rIns="68575" bIns="68575" anchor="t" anchorCtr="0">
            <a:noAutofit/>
          </a:bodyPr>
          <a:lstStyle>
            <a:lvl1pPr marR="0" lvl="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R="0" lvl="1"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R="0" lvl="2"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R="0" lvl="3"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R="0" lvl="4"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R="0" lvl="5"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R="0" lvl="6"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R="0" lvl="7"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R="0" lvl="8"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92" name="Google Shape;92;p23"/>
          <p:cNvSpPr txBox="1">
            <a:spLocks noGrp="1"/>
          </p:cNvSpPr>
          <p:nvPr>
            <p:ph type="body" idx="1"/>
          </p:nvPr>
        </p:nvSpPr>
        <p:spPr>
          <a:xfrm>
            <a:off x="629840" y="1543050"/>
            <a:ext cx="2949300" cy="2858700"/>
          </a:xfrm>
          <a:prstGeom prst="rect">
            <a:avLst/>
          </a:prstGeom>
          <a:noFill/>
          <a:ln>
            <a:noFill/>
          </a:ln>
        </p:spPr>
        <p:txBody>
          <a:bodyPr spcFirstLastPara="1" wrap="square" lIns="68575" tIns="68575" rIns="68575" bIns="68575" anchor="t" anchorCtr="0">
            <a:noAutofit/>
          </a:bodyPr>
          <a:lstStyle>
            <a:lvl1pPr marL="457200" marR="0" lvl="0" indent="-228600" algn="l" rtl="0">
              <a:lnSpc>
                <a:spcPct val="90000"/>
              </a:lnSpc>
              <a:spcBef>
                <a:spcPts val="800"/>
              </a:spcBef>
              <a:spcAft>
                <a:spcPts val="0"/>
              </a:spcAft>
              <a:buClr>
                <a:srgbClr val="000000"/>
              </a:buClr>
              <a:buSzPts val="1200"/>
              <a:buFont typeface="Arial"/>
              <a:buNone/>
              <a:defRPr sz="12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93" name="Google Shape;93;p23"/>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94"/>
        <p:cNvGrpSpPr/>
        <p:nvPr/>
      </p:nvGrpSpPr>
      <p:grpSpPr>
        <a:xfrm>
          <a:off x="0" y="0"/>
          <a:ext cx="0" cy="0"/>
          <a:chOff x="0" y="0"/>
          <a:chExt cx="0" cy="0"/>
        </a:xfrm>
      </p:grpSpPr>
      <p:sp>
        <p:nvSpPr>
          <p:cNvPr id="95" name="Google Shape;95;p24"/>
          <p:cNvSpPr txBox="1">
            <a:spLocks noGrp="1"/>
          </p:cNvSpPr>
          <p:nvPr>
            <p:ph type="title"/>
          </p:nvPr>
        </p:nvSpPr>
        <p:spPr>
          <a:xfrm>
            <a:off x="628650" y="273844"/>
            <a:ext cx="7886700" cy="994200"/>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96" name="Google Shape;96;p24"/>
          <p:cNvSpPr txBox="1">
            <a:spLocks noGrp="1"/>
          </p:cNvSpPr>
          <p:nvPr>
            <p:ph type="body" idx="1"/>
          </p:nvPr>
        </p:nvSpPr>
        <p:spPr>
          <a:xfrm>
            <a:off x="628650" y="1369219"/>
            <a:ext cx="7886700" cy="3263400"/>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97" name="Google Shape;97;p24"/>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p:spTree>
      <p:nvGrpSpPr>
        <p:cNvPr id="1" name="Shape 98"/>
        <p:cNvGrpSpPr/>
        <p:nvPr/>
      </p:nvGrpSpPr>
      <p:grpSpPr>
        <a:xfrm>
          <a:off x="0" y="0"/>
          <a:ext cx="0" cy="0"/>
          <a:chOff x="0" y="0"/>
          <a:chExt cx="0" cy="0"/>
        </a:xfrm>
      </p:grpSpPr>
      <p:sp>
        <p:nvSpPr>
          <p:cNvPr id="99" name="Google Shape;99;p25"/>
          <p:cNvSpPr txBox="1">
            <a:spLocks noGrp="1"/>
          </p:cNvSpPr>
          <p:nvPr>
            <p:ph type="title"/>
          </p:nvPr>
        </p:nvSpPr>
        <p:spPr>
          <a:xfrm>
            <a:off x="6543675" y="273844"/>
            <a:ext cx="1971600" cy="4359000"/>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100" name="Google Shape;100;p25"/>
          <p:cNvSpPr txBox="1">
            <a:spLocks noGrp="1"/>
          </p:cNvSpPr>
          <p:nvPr>
            <p:ph type="body" idx="1"/>
          </p:nvPr>
        </p:nvSpPr>
        <p:spPr>
          <a:xfrm>
            <a:off x="628650" y="273844"/>
            <a:ext cx="5800800" cy="4359000"/>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101" name="Google Shape;101;p25"/>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102"/>
        <p:cNvGrpSpPr/>
        <p:nvPr/>
      </p:nvGrpSpPr>
      <p:grpSpPr>
        <a:xfrm>
          <a:off x="0" y="0"/>
          <a:ext cx="0" cy="0"/>
          <a:chOff x="0" y="0"/>
          <a:chExt cx="0" cy="0"/>
        </a:xfrm>
      </p:grpSpPr>
      <p:sp>
        <p:nvSpPr>
          <p:cNvPr id="103" name="Google Shape;103;p26"/>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rtl="0">
              <a:lnSpc>
                <a:spcPct val="90000"/>
              </a:lnSpc>
              <a:spcBef>
                <a:spcPts val="0"/>
              </a:spcBef>
              <a:spcAft>
                <a:spcPts val="0"/>
              </a:spcAft>
              <a:buClr>
                <a:schemeClr val="dk1"/>
              </a:buClr>
              <a:buSzPts val="4500"/>
              <a:buFont typeface="Calibri"/>
              <a:buNone/>
              <a:defRPr sz="45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04" name="Google Shape;104;p26"/>
          <p:cNvSpPr txBox="1">
            <a:spLocks noGrp="1"/>
          </p:cNvSpPr>
          <p:nvPr>
            <p:ph type="subTitle" idx="1"/>
          </p:nvPr>
        </p:nvSpPr>
        <p:spPr>
          <a:xfrm>
            <a:off x="1143000" y="2701529"/>
            <a:ext cx="6858000" cy="1241700"/>
          </a:xfrm>
          <a:prstGeom prst="rect">
            <a:avLst/>
          </a:prstGeom>
          <a:noFill/>
          <a:ln>
            <a:noFill/>
          </a:ln>
        </p:spPr>
        <p:txBody>
          <a:bodyPr spcFirstLastPara="1" wrap="square" lIns="68575" tIns="34275" rIns="68575" bIns="34275" anchor="t" anchorCtr="0">
            <a:normAutofit/>
          </a:bodyPr>
          <a:lstStyle>
            <a:lvl1pPr lvl="0" algn="ctr" rtl="0">
              <a:lnSpc>
                <a:spcPct val="90000"/>
              </a:lnSpc>
              <a:spcBef>
                <a:spcPts val="800"/>
              </a:spcBef>
              <a:spcAft>
                <a:spcPts val="0"/>
              </a:spcAft>
              <a:buClr>
                <a:schemeClr val="dk1"/>
              </a:buClr>
              <a:buSzPts val="1800"/>
              <a:buNone/>
              <a:defRPr sz="1800"/>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1"/>
        <p:cNvGrpSpPr/>
        <p:nvPr/>
      </p:nvGrpSpPr>
      <p:grpSpPr>
        <a:xfrm>
          <a:off x="0" y="0"/>
          <a:ext cx="0" cy="0"/>
          <a:chOff x="0" y="0"/>
          <a:chExt cx="0" cy="0"/>
        </a:xfrm>
      </p:grpSpPr>
      <p:sp>
        <p:nvSpPr>
          <p:cNvPr id="112" name="Google Shape;112;p28"/>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rtl="0">
              <a:lnSpc>
                <a:spcPct val="90000"/>
              </a:lnSpc>
              <a:spcBef>
                <a:spcPts val="0"/>
              </a:spcBef>
              <a:spcAft>
                <a:spcPts val="0"/>
              </a:spcAft>
              <a:buClr>
                <a:schemeClr val="dk1"/>
              </a:buClr>
              <a:buSzPts val="4500"/>
              <a:buFont typeface="Calibri"/>
              <a:buNone/>
              <a:defRPr sz="4500"/>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13" name="Google Shape;113;p28"/>
          <p:cNvSpPr txBox="1">
            <a:spLocks noGrp="1"/>
          </p:cNvSpPr>
          <p:nvPr>
            <p:ph type="subTitle" idx="1"/>
          </p:nvPr>
        </p:nvSpPr>
        <p:spPr>
          <a:xfrm>
            <a:off x="1143000" y="2701528"/>
            <a:ext cx="6858000" cy="1241700"/>
          </a:xfrm>
          <a:prstGeom prst="rect">
            <a:avLst/>
          </a:prstGeom>
          <a:noFill/>
          <a:ln>
            <a:noFill/>
          </a:ln>
        </p:spPr>
        <p:txBody>
          <a:bodyPr spcFirstLastPara="1" wrap="square" lIns="68575" tIns="34275" rIns="68575" bIns="34275" anchor="t" anchorCtr="0">
            <a:normAutofit/>
          </a:bodyPr>
          <a:lstStyle>
            <a:lvl1pPr lvl="0" algn="ctr" rtl="0">
              <a:lnSpc>
                <a:spcPct val="90000"/>
              </a:lnSpc>
              <a:spcBef>
                <a:spcPts val="800"/>
              </a:spcBef>
              <a:spcAft>
                <a:spcPts val="0"/>
              </a:spcAft>
              <a:buClr>
                <a:schemeClr val="dk1"/>
              </a:buClr>
              <a:buSzPts val="1800"/>
              <a:buNone/>
              <a:defRPr sz="1800"/>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114" name="Google Shape;114;p2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15" name="Google Shape;115;p2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16" name="Google Shape;116;p2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7"/>
        <p:cNvGrpSpPr/>
        <p:nvPr/>
      </p:nvGrpSpPr>
      <p:grpSpPr>
        <a:xfrm>
          <a:off x="0" y="0"/>
          <a:ext cx="0" cy="0"/>
          <a:chOff x="0" y="0"/>
          <a:chExt cx="0" cy="0"/>
        </a:xfrm>
      </p:grpSpPr>
      <p:sp>
        <p:nvSpPr>
          <p:cNvPr id="118" name="Google Shape;118;p29"/>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19" name="Google Shape;119;p29"/>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20" name="Google Shape;120;p2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21" name="Google Shape;121;p2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22" name="Google Shape;122;p2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3"/>
        <p:cNvGrpSpPr/>
        <p:nvPr/>
      </p:nvGrpSpPr>
      <p:grpSpPr>
        <a:xfrm>
          <a:off x="0" y="0"/>
          <a:ext cx="0" cy="0"/>
          <a:chOff x="0" y="0"/>
          <a:chExt cx="0" cy="0"/>
        </a:xfrm>
      </p:grpSpPr>
      <p:sp>
        <p:nvSpPr>
          <p:cNvPr id="124" name="Google Shape;124;p30"/>
          <p:cNvSpPr txBox="1">
            <a:spLocks noGrp="1"/>
          </p:cNvSpPr>
          <p:nvPr>
            <p:ph type="title"/>
          </p:nvPr>
        </p:nvSpPr>
        <p:spPr>
          <a:xfrm>
            <a:off x="623888" y="1282304"/>
            <a:ext cx="7886700" cy="21396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4500"/>
              <a:buFont typeface="Calibri"/>
              <a:buNone/>
              <a:defRPr sz="4500"/>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25" name="Google Shape;125;p30"/>
          <p:cNvSpPr txBox="1">
            <a:spLocks noGrp="1"/>
          </p:cNvSpPr>
          <p:nvPr>
            <p:ph type="body" idx="1"/>
          </p:nvPr>
        </p:nvSpPr>
        <p:spPr>
          <a:xfrm>
            <a:off x="623888" y="3442097"/>
            <a:ext cx="7886700" cy="1125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888888"/>
              </a:buClr>
              <a:buSzPts val="1800"/>
              <a:buNone/>
              <a:defRPr sz="1800">
                <a:solidFill>
                  <a:srgbClr val="888888"/>
                </a:solidFill>
              </a:defRPr>
            </a:lvl1pPr>
            <a:lvl2pPr marL="914400" lvl="1" indent="-228600" algn="l" rtl="0">
              <a:lnSpc>
                <a:spcPct val="90000"/>
              </a:lnSpc>
              <a:spcBef>
                <a:spcPts val="400"/>
              </a:spcBef>
              <a:spcAft>
                <a:spcPts val="0"/>
              </a:spcAft>
              <a:buClr>
                <a:srgbClr val="888888"/>
              </a:buClr>
              <a:buSzPts val="1500"/>
              <a:buNone/>
              <a:defRPr sz="1500">
                <a:solidFill>
                  <a:srgbClr val="888888"/>
                </a:solidFill>
              </a:defRPr>
            </a:lvl2pPr>
            <a:lvl3pPr marL="1371600" lvl="2" indent="-228600" algn="l" rtl="0">
              <a:lnSpc>
                <a:spcPct val="90000"/>
              </a:lnSpc>
              <a:spcBef>
                <a:spcPts val="400"/>
              </a:spcBef>
              <a:spcAft>
                <a:spcPts val="0"/>
              </a:spcAft>
              <a:buClr>
                <a:srgbClr val="888888"/>
              </a:buClr>
              <a:buSzPts val="1400"/>
              <a:buNone/>
              <a:defRPr sz="1400">
                <a:solidFill>
                  <a:srgbClr val="888888"/>
                </a:solidFill>
              </a:defRPr>
            </a:lvl3pPr>
            <a:lvl4pPr marL="1828800" lvl="3" indent="-228600" algn="l" rtl="0">
              <a:lnSpc>
                <a:spcPct val="90000"/>
              </a:lnSpc>
              <a:spcBef>
                <a:spcPts val="400"/>
              </a:spcBef>
              <a:spcAft>
                <a:spcPts val="0"/>
              </a:spcAft>
              <a:buClr>
                <a:srgbClr val="888888"/>
              </a:buClr>
              <a:buSzPts val="1200"/>
              <a:buNone/>
              <a:defRPr sz="1200">
                <a:solidFill>
                  <a:srgbClr val="888888"/>
                </a:solidFill>
              </a:defRPr>
            </a:lvl4pPr>
            <a:lvl5pPr marL="2286000" lvl="4" indent="-228600" algn="l" rtl="0">
              <a:lnSpc>
                <a:spcPct val="90000"/>
              </a:lnSpc>
              <a:spcBef>
                <a:spcPts val="400"/>
              </a:spcBef>
              <a:spcAft>
                <a:spcPts val="0"/>
              </a:spcAft>
              <a:buClr>
                <a:srgbClr val="888888"/>
              </a:buClr>
              <a:buSzPts val="1200"/>
              <a:buNone/>
              <a:defRPr sz="1200">
                <a:solidFill>
                  <a:srgbClr val="888888"/>
                </a:solidFill>
              </a:defRPr>
            </a:lvl5pPr>
            <a:lvl6pPr marL="2743200" lvl="5" indent="-228600" algn="l" rtl="0">
              <a:lnSpc>
                <a:spcPct val="90000"/>
              </a:lnSpc>
              <a:spcBef>
                <a:spcPts val="400"/>
              </a:spcBef>
              <a:spcAft>
                <a:spcPts val="0"/>
              </a:spcAft>
              <a:buClr>
                <a:srgbClr val="888888"/>
              </a:buClr>
              <a:buSzPts val="1200"/>
              <a:buNone/>
              <a:defRPr sz="1200">
                <a:solidFill>
                  <a:srgbClr val="888888"/>
                </a:solidFill>
              </a:defRPr>
            </a:lvl6pPr>
            <a:lvl7pPr marL="3200400" lvl="6" indent="-228600" algn="l" rtl="0">
              <a:lnSpc>
                <a:spcPct val="90000"/>
              </a:lnSpc>
              <a:spcBef>
                <a:spcPts val="400"/>
              </a:spcBef>
              <a:spcAft>
                <a:spcPts val="0"/>
              </a:spcAft>
              <a:buClr>
                <a:srgbClr val="888888"/>
              </a:buClr>
              <a:buSzPts val="1200"/>
              <a:buNone/>
              <a:defRPr sz="1200">
                <a:solidFill>
                  <a:srgbClr val="888888"/>
                </a:solidFill>
              </a:defRPr>
            </a:lvl7pPr>
            <a:lvl8pPr marL="3657600" lvl="7" indent="-228600" algn="l" rtl="0">
              <a:lnSpc>
                <a:spcPct val="90000"/>
              </a:lnSpc>
              <a:spcBef>
                <a:spcPts val="400"/>
              </a:spcBef>
              <a:spcAft>
                <a:spcPts val="0"/>
              </a:spcAft>
              <a:buClr>
                <a:srgbClr val="888888"/>
              </a:buClr>
              <a:buSzPts val="1200"/>
              <a:buNone/>
              <a:defRPr sz="1200">
                <a:solidFill>
                  <a:srgbClr val="888888"/>
                </a:solidFill>
              </a:defRPr>
            </a:lvl8pPr>
            <a:lvl9pPr marL="4114800" lvl="8" indent="-228600" algn="l" rtl="0">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126" name="Google Shape;126;p3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27" name="Google Shape;127;p3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28" name="Google Shape;128;p30"/>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9"/>
        <p:cNvGrpSpPr/>
        <p:nvPr/>
      </p:nvGrpSpPr>
      <p:grpSpPr>
        <a:xfrm>
          <a:off x="0" y="0"/>
          <a:ext cx="0" cy="0"/>
          <a:chOff x="0" y="0"/>
          <a:chExt cx="0" cy="0"/>
        </a:xfrm>
      </p:grpSpPr>
      <p:sp>
        <p:nvSpPr>
          <p:cNvPr id="130" name="Google Shape;130;p3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31" name="Google Shape;131;p31"/>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32" name="Google Shape;132;p31"/>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33" name="Google Shape;133;p3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34" name="Google Shape;134;p3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35" name="Google Shape;135;p3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6"/>
        <p:cNvGrpSpPr/>
        <p:nvPr/>
      </p:nvGrpSpPr>
      <p:grpSpPr>
        <a:xfrm>
          <a:off x="0" y="0"/>
          <a:ext cx="0" cy="0"/>
          <a:chOff x="0" y="0"/>
          <a:chExt cx="0" cy="0"/>
        </a:xfrm>
      </p:grpSpPr>
      <p:sp>
        <p:nvSpPr>
          <p:cNvPr id="137" name="Google Shape;137;p32"/>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38" name="Google Shape;138;p32"/>
          <p:cNvSpPr txBox="1">
            <a:spLocks noGrp="1"/>
          </p:cNvSpPr>
          <p:nvPr>
            <p:ph type="body" idx="1"/>
          </p:nvPr>
        </p:nvSpPr>
        <p:spPr>
          <a:xfrm>
            <a:off x="629841" y="1260872"/>
            <a:ext cx="3868500" cy="618000"/>
          </a:xfrm>
          <a:prstGeom prst="rect">
            <a:avLst/>
          </a:prstGeom>
          <a:noFill/>
          <a:ln>
            <a:noFill/>
          </a:ln>
        </p:spPr>
        <p:txBody>
          <a:bodyPr spcFirstLastPara="1" wrap="square" lIns="68575" tIns="34275" rIns="68575" bIns="34275" anchor="b" anchorCtr="0">
            <a:normAutofit/>
          </a:bodyPr>
          <a:lstStyle>
            <a:lvl1pPr marL="457200" lvl="0" indent="-228600" algn="l" rtl="0">
              <a:lnSpc>
                <a:spcPct val="90000"/>
              </a:lnSpc>
              <a:spcBef>
                <a:spcPts val="8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400"/>
              <a:buNone/>
              <a:defRPr sz="14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139" name="Google Shape;139;p32"/>
          <p:cNvSpPr txBox="1">
            <a:spLocks noGrp="1"/>
          </p:cNvSpPr>
          <p:nvPr>
            <p:ph type="body" idx="2"/>
          </p:nvPr>
        </p:nvSpPr>
        <p:spPr>
          <a:xfrm>
            <a:off x="629841" y="1878806"/>
            <a:ext cx="3868500" cy="27636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40" name="Google Shape;140;p32"/>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normAutofit/>
          </a:bodyPr>
          <a:lstStyle>
            <a:lvl1pPr marL="457200" lvl="0" indent="-228600" algn="l" rtl="0">
              <a:lnSpc>
                <a:spcPct val="90000"/>
              </a:lnSpc>
              <a:spcBef>
                <a:spcPts val="8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400"/>
              <a:buNone/>
              <a:defRPr sz="14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141" name="Google Shape;141;p32"/>
          <p:cNvSpPr txBox="1">
            <a:spLocks noGrp="1"/>
          </p:cNvSpPr>
          <p:nvPr>
            <p:ph type="body" idx="4"/>
          </p:nvPr>
        </p:nvSpPr>
        <p:spPr>
          <a:xfrm>
            <a:off x="4629150" y="1878806"/>
            <a:ext cx="3887400" cy="27636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42" name="Google Shape;142;p3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43" name="Google Shape;143;p3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44" name="Google Shape;144;p3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5"/>
        <p:cNvGrpSpPr/>
        <p:nvPr/>
      </p:nvGrpSpPr>
      <p:grpSpPr>
        <a:xfrm>
          <a:off x="0" y="0"/>
          <a:ext cx="0" cy="0"/>
          <a:chOff x="0" y="0"/>
          <a:chExt cx="0" cy="0"/>
        </a:xfrm>
      </p:grpSpPr>
      <p:sp>
        <p:nvSpPr>
          <p:cNvPr id="146" name="Google Shape;146;p33"/>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47" name="Google Shape;147;p3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48" name="Google Shape;148;p3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49" name="Google Shape;149;p3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3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52" name="Google Shape;152;p3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53" name="Google Shape;153;p3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4"/>
        <p:cNvGrpSpPr/>
        <p:nvPr/>
      </p:nvGrpSpPr>
      <p:grpSpPr>
        <a:xfrm>
          <a:off x="0" y="0"/>
          <a:ext cx="0" cy="0"/>
          <a:chOff x="0" y="0"/>
          <a:chExt cx="0" cy="0"/>
        </a:xfrm>
      </p:grpSpPr>
      <p:sp>
        <p:nvSpPr>
          <p:cNvPr id="155" name="Google Shape;155;p35"/>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2400"/>
              <a:buFont typeface="Calibri"/>
              <a:buNone/>
              <a:defRPr sz="2400"/>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56" name="Google Shape;156;p35"/>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rtl="0">
              <a:lnSpc>
                <a:spcPct val="90000"/>
              </a:lnSpc>
              <a:spcBef>
                <a:spcPts val="800"/>
              </a:spcBef>
              <a:spcAft>
                <a:spcPts val="0"/>
              </a:spcAft>
              <a:buClr>
                <a:schemeClr val="dk1"/>
              </a:buClr>
              <a:buSzPts val="2400"/>
              <a:buChar char="•"/>
              <a:defRPr sz="2400"/>
            </a:lvl1pPr>
            <a:lvl2pPr marL="914400" lvl="1" indent="-361950" algn="l" rtl="0">
              <a:lnSpc>
                <a:spcPct val="90000"/>
              </a:lnSpc>
              <a:spcBef>
                <a:spcPts val="400"/>
              </a:spcBef>
              <a:spcAft>
                <a:spcPts val="0"/>
              </a:spcAft>
              <a:buClr>
                <a:schemeClr val="dk1"/>
              </a:buClr>
              <a:buSzPts val="2100"/>
              <a:buChar char="•"/>
              <a:defRPr sz="2100"/>
            </a:lvl2pPr>
            <a:lvl3pPr marL="1371600" lvl="2" indent="-342900" algn="l" rtl="0">
              <a:lnSpc>
                <a:spcPct val="90000"/>
              </a:lnSpc>
              <a:spcBef>
                <a:spcPts val="400"/>
              </a:spcBef>
              <a:spcAft>
                <a:spcPts val="0"/>
              </a:spcAft>
              <a:buClr>
                <a:schemeClr val="dk1"/>
              </a:buClr>
              <a:buSzPts val="1800"/>
              <a:buChar char="•"/>
              <a:defRPr sz="1800"/>
            </a:lvl3pPr>
            <a:lvl4pPr marL="1828800" lvl="3" indent="-323850" algn="l" rtl="0">
              <a:lnSpc>
                <a:spcPct val="90000"/>
              </a:lnSpc>
              <a:spcBef>
                <a:spcPts val="400"/>
              </a:spcBef>
              <a:spcAft>
                <a:spcPts val="0"/>
              </a:spcAft>
              <a:buClr>
                <a:schemeClr val="dk1"/>
              </a:buClr>
              <a:buSzPts val="1500"/>
              <a:buChar char="•"/>
              <a:defRPr sz="1500"/>
            </a:lvl4pPr>
            <a:lvl5pPr marL="2286000" lvl="4" indent="-323850" algn="l" rtl="0">
              <a:lnSpc>
                <a:spcPct val="90000"/>
              </a:lnSpc>
              <a:spcBef>
                <a:spcPts val="400"/>
              </a:spcBef>
              <a:spcAft>
                <a:spcPts val="0"/>
              </a:spcAft>
              <a:buClr>
                <a:schemeClr val="dk1"/>
              </a:buClr>
              <a:buSzPts val="1500"/>
              <a:buChar char="•"/>
              <a:defRPr sz="1500"/>
            </a:lvl5pPr>
            <a:lvl6pPr marL="2743200" lvl="5" indent="-323850" algn="l" rtl="0">
              <a:lnSpc>
                <a:spcPct val="90000"/>
              </a:lnSpc>
              <a:spcBef>
                <a:spcPts val="400"/>
              </a:spcBef>
              <a:spcAft>
                <a:spcPts val="0"/>
              </a:spcAft>
              <a:buClr>
                <a:schemeClr val="dk1"/>
              </a:buClr>
              <a:buSzPts val="1500"/>
              <a:buChar char="•"/>
              <a:defRPr sz="1500"/>
            </a:lvl6pPr>
            <a:lvl7pPr marL="3200400" lvl="6" indent="-323850" algn="l" rtl="0">
              <a:lnSpc>
                <a:spcPct val="90000"/>
              </a:lnSpc>
              <a:spcBef>
                <a:spcPts val="400"/>
              </a:spcBef>
              <a:spcAft>
                <a:spcPts val="0"/>
              </a:spcAft>
              <a:buClr>
                <a:schemeClr val="dk1"/>
              </a:buClr>
              <a:buSzPts val="1500"/>
              <a:buChar char="•"/>
              <a:defRPr sz="1500"/>
            </a:lvl7pPr>
            <a:lvl8pPr marL="3657600" lvl="7" indent="-323850" algn="l" rtl="0">
              <a:lnSpc>
                <a:spcPct val="90000"/>
              </a:lnSpc>
              <a:spcBef>
                <a:spcPts val="400"/>
              </a:spcBef>
              <a:spcAft>
                <a:spcPts val="0"/>
              </a:spcAft>
              <a:buClr>
                <a:schemeClr val="dk1"/>
              </a:buClr>
              <a:buSzPts val="1500"/>
              <a:buChar char="•"/>
              <a:defRPr sz="1500"/>
            </a:lvl8pPr>
            <a:lvl9pPr marL="4114800" lvl="8" indent="-323850" algn="l" rtl="0">
              <a:lnSpc>
                <a:spcPct val="90000"/>
              </a:lnSpc>
              <a:spcBef>
                <a:spcPts val="400"/>
              </a:spcBef>
              <a:spcAft>
                <a:spcPts val="0"/>
              </a:spcAft>
              <a:buClr>
                <a:schemeClr val="dk1"/>
              </a:buClr>
              <a:buSzPts val="1500"/>
              <a:buChar char="•"/>
              <a:defRPr sz="1500"/>
            </a:lvl9pPr>
          </a:lstStyle>
          <a:p>
            <a:endParaRPr/>
          </a:p>
        </p:txBody>
      </p:sp>
      <p:sp>
        <p:nvSpPr>
          <p:cNvPr id="157" name="Google Shape;157;p35"/>
          <p:cNvSpPr txBox="1">
            <a:spLocks noGrp="1"/>
          </p:cNvSpPr>
          <p:nvPr>
            <p:ph type="body" idx="2"/>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200"/>
              <a:buNone/>
              <a:defRPr sz="1200"/>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158" name="Google Shape;158;p3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59" name="Google Shape;159;p3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60" name="Google Shape;160;p3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61"/>
        <p:cNvGrpSpPr/>
        <p:nvPr/>
      </p:nvGrpSpPr>
      <p:grpSpPr>
        <a:xfrm>
          <a:off x="0" y="0"/>
          <a:ext cx="0" cy="0"/>
          <a:chOff x="0" y="0"/>
          <a:chExt cx="0" cy="0"/>
        </a:xfrm>
      </p:grpSpPr>
      <p:sp>
        <p:nvSpPr>
          <p:cNvPr id="162" name="Google Shape;162;p36"/>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2400"/>
              <a:buFont typeface="Calibri"/>
              <a:buNone/>
              <a:defRPr sz="2400"/>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63" name="Google Shape;163;p36"/>
          <p:cNvSpPr>
            <a:spLocks noGrp="1"/>
          </p:cNvSpPr>
          <p:nvPr>
            <p:ph type="pic" idx="2"/>
          </p:nvPr>
        </p:nvSpPr>
        <p:spPr>
          <a:xfrm>
            <a:off x="3887391" y="740569"/>
            <a:ext cx="4629300" cy="3655200"/>
          </a:xfrm>
          <a:prstGeom prst="rect">
            <a:avLst/>
          </a:prstGeom>
          <a:noFill/>
          <a:ln>
            <a:noFill/>
          </a:ln>
        </p:spPr>
      </p:sp>
      <p:sp>
        <p:nvSpPr>
          <p:cNvPr id="164" name="Google Shape;164;p36"/>
          <p:cNvSpPr txBox="1">
            <a:spLocks noGrp="1"/>
          </p:cNvSpPr>
          <p:nvPr>
            <p:ph type="body" idx="1"/>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200"/>
              <a:buNone/>
              <a:defRPr sz="1200"/>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165" name="Google Shape;165;p3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66" name="Google Shape;166;p3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67" name="Google Shape;167;p3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8"/>
        <p:cNvGrpSpPr/>
        <p:nvPr/>
      </p:nvGrpSpPr>
      <p:grpSpPr>
        <a:xfrm>
          <a:off x="0" y="0"/>
          <a:ext cx="0" cy="0"/>
          <a:chOff x="0" y="0"/>
          <a:chExt cx="0" cy="0"/>
        </a:xfrm>
      </p:grpSpPr>
      <p:sp>
        <p:nvSpPr>
          <p:cNvPr id="169" name="Google Shape;169;p37"/>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70" name="Google Shape;170;p37"/>
          <p:cNvSpPr txBox="1">
            <a:spLocks noGrp="1"/>
          </p:cNvSpPr>
          <p:nvPr>
            <p:ph type="body" idx="1"/>
          </p:nvPr>
        </p:nvSpPr>
        <p:spPr>
          <a:xfrm rot="5400000">
            <a:off x="2940300" y="-942431"/>
            <a:ext cx="3263400" cy="78867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71" name="Google Shape;171;p3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72" name="Google Shape;172;p3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73" name="Google Shape;173;p3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4"/>
        <p:cNvGrpSpPr/>
        <p:nvPr/>
      </p:nvGrpSpPr>
      <p:grpSpPr>
        <a:xfrm>
          <a:off x="0" y="0"/>
          <a:ext cx="0" cy="0"/>
          <a:chOff x="0" y="0"/>
          <a:chExt cx="0" cy="0"/>
        </a:xfrm>
      </p:grpSpPr>
      <p:sp>
        <p:nvSpPr>
          <p:cNvPr id="175" name="Google Shape;175;p38"/>
          <p:cNvSpPr txBox="1">
            <a:spLocks noGrp="1"/>
          </p:cNvSpPr>
          <p:nvPr>
            <p:ph type="title"/>
          </p:nvPr>
        </p:nvSpPr>
        <p:spPr>
          <a:xfrm rot="5400000">
            <a:off x="5350050" y="1467544"/>
            <a:ext cx="4359000" cy="19716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76" name="Google Shape;176;p38"/>
          <p:cNvSpPr txBox="1">
            <a:spLocks noGrp="1"/>
          </p:cNvSpPr>
          <p:nvPr>
            <p:ph type="body" idx="1"/>
          </p:nvPr>
        </p:nvSpPr>
        <p:spPr>
          <a:xfrm rot="5400000">
            <a:off x="1349475" y="-447056"/>
            <a:ext cx="4359000" cy="58008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77" name="Google Shape;177;p3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78" name="Google Shape;178;p3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79" name="Google Shape;179;p3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200"/>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3300"/>
              <a:buFont typeface="Calibri"/>
              <a:buNone/>
              <a:defRPr sz="3300" b="0" i="0" u="none" strike="noStrike" cap="none">
                <a:solidFill>
                  <a:srgbClr val="000000"/>
                </a:solidFill>
                <a:latin typeface="Calibri"/>
                <a:ea typeface="Calibri"/>
                <a:cs typeface="Calibri"/>
                <a:sym typeface="Calibri"/>
              </a:defRPr>
            </a:lvl9pPr>
          </a:lstStyle>
          <a:p>
            <a:endParaRPr/>
          </a:p>
        </p:txBody>
      </p:sp>
      <p:sp>
        <p:nvSpPr>
          <p:cNvPr id="52" name="Google Shape;52;p13"/>
          <p:cNvSpPr txBox="1">
            <a:spLocks noGrp="1"/>
          </p:cNvSpPr>
          <p:nvPr>
            <p:ph type="body" idx="1"/>
          </p:nvPr>
        </p:nvSpPr>
        <p:spPr>
          <a:xfrm>
            <a:off x="628650" y="1369219"/>
            <a:ext cx="7886700" cy="3263400"/>
          </a:xfrm>
          <a:prstGeom prst="rect">
            <a:avLst/>
          </a:prstGeom>
          <a:noFill/>
          <a:ln>
            <a:noFill/>
          </a:ln>
        </p:spPr>
        <p:txBody>
          <a:bodyPr spcFirstLastPara="1" wrap="square" lIns="68575" tIns="68575" rIns="68575" bIns="68575" anchor="t" anchorCtr="0">
            <a:noAutofit/>
          </a:bodyPr>
          <a:lstStyle>
            <a:lvl1pPr marL="457200" marR="0" lvl="0"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1pPr>
            <a:lvl2pPr marL="914400" marR="0" lvl="1"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2pPr>
            <a:lvl3pPr marL="1371600" marR="0" lvl="2"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3pPr>
            <a:lvl4pPr marL="1828800" marR="0" lvl="3"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4pPr>
            <a:lvl5pPr marL="2286000" marR="0" lvl="4"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5pPr>
            <a:lvl6pPr marL="2743200" marR="0" lvl="5"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6pPr>
            <a:lvl7pPr marL="3200400" marR="0" lvl="6"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7pPr>
            <a:lvl8pPr marL="3657600" marR="0" lvl="7"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8pPr>
            <a:lvl9pPr marL="4114800" marR="0" lvl="8" indent="-361950" algn="l" rtl="0">
              <a:lnSpc>
                <a:spcPct val="90000"/>
              </a:lnSpc>
              <a:spcBef>
                <a:spcPts val="800"/>
              </a:spcBef>
              <a:spcAft>
                <a:spcPts val="0"/>
              </a:spcAft>
              <a:buClr>
                <a:srgbClr val="000000"/>
              </a:buClr>
              <a:buSzPts val="2100"/>
              <a:buFont typeface="Arial"/>
              <a:buChar char="•"/>
              <a:defRPr sz="2100" b="0" i="0" u="none" strike="noStrike" cap="none">
                <a:solidFill>
                  <a:srgbClr val="000000"/>
                </a:solidFill>
                <a:latin typeface="Calibri"/>
                <a:ea typeface="Calibri"/>
                <a:cs typeface="Calibri"/>
                <a:sym typeface="Calibri"/>
              </a:defRPr>
            </a:lvl9pPr>
          </a:lstStyle>
          <a:p>
            <a:endParaRPr/>
          </a:p>
        </p:txBody>
      </p:sp>
      <p:sp>
        <p:nvSpPr>
          <p:cNvPr id="53" name="Google Shape;53;p13"/>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5"/>
        <p:cNvGrpSpPr/>
        <p:nvPr/>
      </p:nvGrpSpPr>
      <p:grpSpPr>
        <a:xfrm>
          <a:off x="0" y="0"/>
          <a:ext cx="0" cy="0"/>
          <a:chOff x="0" y="0"/>
          <a:chExt cx="0" cy="0"/>
        </a:xfrm>
      </p:grpSpPr>
      <p:sp>
        <p:nvSpPr>
          <p:cNvPr id="106" name="Google Shape;106;p27"/>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 name="Google Shape;107;p27"/>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08" name="Google Shape;108;p2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9pPr>
          </a:lstStyle>
          <a:p>
            <a:endParaRPr/>
          </a:p>
        </p:txBody>
      </p:sp>
      <p:sp>
        <p:nvSpPr>
          <p:cNvPr id="109" name="Google Shape;109;p2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9pPr>
          </a:lstStyle>
          <a:p>
            <a:endParaRPr/>
          </a:p>
        </p:txBody>
      </p:sp>
      <p:sp>
        <p:nvSpPr>
          <p:cNvPr id="110" name="Google Shape;110;p2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gi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6.xml"/><Relationship Id="rId5" Type="http://schemas.openxmlformats.org/officeDocument/2006/relationships/image" Target="../media/image1.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gif"/><Relationship Id="rId4" Type="http://schemas.openxmlformats.org/officeDocument/2006/relationships/image" Target="../media/image11.gif"/><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8" Type="http://schemas.openxmlformats.org/officeDocument/2006/relationships/hyperlink" Target="https://home.riselab.info/nri.html" TargetMode="External"/><Relationship Id="rId3" Type="http://schemas.openxmlformats.org/officeDocument/2006/relationships/image" Target="../media/image1.png"/><Relationship Id="rId7" Type="http://schemas.openxmlformats.org/officeDocument/2006/relationships/hyperlink" Target="https://home.riselab.info/" TargetMode="External"/><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hyperlink" Target="mailto:Wenlong.Zhang@asu.edu" TargetMode="External"/><Relationship Id="rId5" Type="http://schemas.openxmlformats.org/officeDocument/2006/relationships/hyperlink" Target="mailto:Samatya@asu.edu" TargetMode="External"/><Relationship Id="rId4" Type="http://schemas.openxmlformats.org/officeDocument/2006/relationships/image" Target="../media/image17.png"/><Relationship Id="rId9" Type="http://schemas.openxmlformats.org/officeDocument/2006/relationships/comments" Target="../comments/commen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grpSp>
        <p:nvGrpSpPr>
          <p:cNvPr id="184" name="Google Shape;184;p39"/>
          <p:cNvGrpSpPr/>
          <p:nvPr/>
        </p:nvGrpSpPr>
        <p:grpSpPr>
          <a:xfrm>
            <a:off x="-2" y="1553051"/>
            <a:ext cx="9139669" cy="50007"/>
            <a:chOff x="-1" y="-1"/>
            <a:chExt cx="12186225" cy="66676"/>
          </a:xfrm>
        </p:grpSpPr>
        <p:cxnSp>
          <p:nvCxnSpPr>
            <p:cNvPr id="185" name="Google Shape;185;p39"/>
            <p:cNvCxnSpPr/>
            <p:nvPr/>
          </p:nvCxnSpPr>
          <p:spPr>
            <a:xfrm>
              <a:off x="-1" y="-1"/>
              <a:ext cx="9601200" cy="0"/>
            </a:xfrm>
            <a:prstGeom prst="straightConnector1">
              <a:avLst/>
            </a:prstGeom>
            <a:noFill/>
            <a:ln w="38100" cap="flat" cmpd="sng">
              <a:solidFill>
                <a:schemeClr val="accent4"/>
              </a:solidFill>
              <a:prstDash val="solid"/>
              <a:miter lim="800000"/>
              <a:headEnd type="none" w="sm" len="sm"/>
              <a:tailEnd type="none" w="sm" len="sm"/>
            </a:ln>
          </p:spPr>
        </p:cxnSp>
        <p:cxnSp>
          <p:nvCxnSpPr>
            <p:cNvPr id="186" name="Google Shape;186;p39"/>
            <p:cNvCxnSpPr/>
            <p:nvPr/>
          </p:nvCxnSpPr>
          <p:spPr>
            <a:xfrm>
              <a:off x="8848724" y="66675"/>
              <a:ext cx="3337500" cy="0"/>
            </a:xfrm>
            <a:prstGeom prst="straightConnector1">
              <a:avLst/>
            </a:prstGeom>
            <a:noFill/>
            <a:ln w="38100" cap="flat" cmpd="sng">
              <a:solidFill>
                <a:srgbClr val="C00000"/>
              </a:solidFill>
              <a:prstDash val="solid"/>
              <a:miter lim="800000"/>
              <a:headEnd type="none" w="sm" len="sm"/>
              <a:tailEnd type="none" w="sm" len="sm"/>
            </a:ln>
          </p:spPr>
        </p:cxnSp>
      </p:grpSp>
      <p:sp>
        <p:nvSpPr>
          <p:cNvPr id="187" name="Google Shape;187;p39"/>
          <p:cNvSpPr/>
          <p:nvPr/>
        </p:nvSpPr>
        <p:spPr>
          <a:xfrm>
            <a:off x="-7" y="425704"/>
            <a:ext cx="9144000" cy="531000"/>
          </a:xfrm>
          <a:prstGeom prst="rect">
            <a:avLst/>
          </a:prstGeom>
          <a:noFill/>
          <a:ln>
            <a:noFill/>
          </a:ln>
        </p:spPr>
        <p:txBody>
          <a:bodyPr spcFirstLastPara="1" wrap="square" lIns="34275" tIns="34275" rIns="34275" bIns="3427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 sz="2400">
                <a:latin typeface="Times New Roman"/>
                <a:ea typeface="Times New Roman"/>
                <a:cs typeface="Times New Roman"/>
                <a:sym typeface="Times New Roman"/>
              </a:rPr>
              <a:t>Scalable and Customizable Intent Inference and Motion Planning for Socially-Adept Autonomous Vehicles</a:t>
            </a:r>
            <a:br>
              <a:rPr lang="en" sz="2400">
                <a:latin typeface="Times New Roman"/>
                <a:ea typeface="Times New Roman"/>
                <a:cs typeface="Times New Roman"/>
                <a:sym typeface="Times New Roman"/>
              </a:rPr>
            </a:br>
            <a:endParaRPr>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3000"/>
              <a:buFont typeface="Times New Roman"/>
              <a:buNone/>
            </a:pPr>
            <a:endParaRPr sz="3000">
              <a:latin typeface="Times New Roman"/>
              <a:ea typeface="Times New Roman"/>
              <a:cs typeface="Times New Roman"/>
              <a:sym typeface="Times New Roman"/>
            </a:endParaRPr>
          </a:p>
        </p:txBody>
      </p:sp>
      <p:sp>
        <p:nvSpPr>
          <p:cNvPr id="188" name="Google Shape;188;p39"/>
          <p:cNvSpPr/>
          <p:nvPr/>
        </p:nvSpPr>
        <p:spPr>
          <a:xfrm>
            <a:off x="0" y="1741475"/>
            <a:ext cx="9139800" cy="1274400"/>
          </a:xfrm>
          <a:prstGeom prst="rect">
            <a:avLst/>
          </a:prstGeom>
          <a:noFill/>
          <a:ln>
            <a:noFill/>
          </a:ln>
        </p:spPr>
        <p:txBody>
          <a:bodyPr spcFirstLastPara="1" wrap="square" lIns="34275" tIns="34275" rIns="34275" bIns="34275" anchor="t" anchorCtr="0">
            <a:noAutofit/>
          </a:bodyPr>
          <a:lstStyle/>
          <a:p>
            <a:pPr marL="0" marR="0" lvl="0" indent="0" algn="ctr" rtl="0">
              <a:lnSpc>
                <a:spcPct val="100000"/>
              </a:lnSpc>
              <a:spcBef>
                <a:spcPts val="0"/>
              </a:spcBef>
              <a:spcAft>
                <a:spcPts val="0"/>
              </a:spcAft>
              <a:buClr>
                <a:srgbClr val="000000"/>
              </a:buClr>
              <a:buSzPts val="1800"/>
              <a:buFont typeface="Times New Roman"/>
              <a:buNone/>
            </a:pPr>
            <a:r>
              <a:rPr lang="en" sz="1800" b="1" i="1">
                <a:latin typeface="Times New Roman"/>
                <a:ea typeface="Times New Roman"/>
                <a:cs typeface="Times New Roman"/>
                <a:sym typeface="Times New Roman"/>
              </a:rPr>
              <a:t>ACC 2022 Workshop on Human-Autonomy Interaction and Integration</a:t>
            </a:r>
            <a:br>
              <a:rPr lang="en" sz="1800" b="1" i="1">
                <a:latin typeface="Times New Roman"/>
                <a:ea typeface="Times New Roman"/>
                <a:cs typeface="Times New Roman"/>
                <a:sym typeface="Times New Roman"/>
              </a:rPr>
            </a:br>
            <a:endParaRPr sz="1800" b="1" i="1">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Times New Roman"/>
              <a:buNone/>
            </a:pPr>
            <a:r>
              <a:rPr lang="en" sz="1800" b="1" i="1">
                <a:latin typeface="Times New Roman"/>
                <a:ea typeface="Times New Roman"/>
                <a:cs typeface="Times New Roman"/>
                <a:sym typeface="Times New Roman"/>
              </a:rPr>
              <a:t>Sunny Amatya</a:t>
            </a:r>
            <a:br>
              <a:rPr lang="en" sz="1800" b="0" i="1" u="none" strike="noStrike" cap="none">
                <a:solidFill>
                  <a:srgbClr val="000000"/>
                </a:solidFill>
                <a:latin typeface="Times New Roman"/>
                <a:ea typeface="Times New Roman"/>
                <a:cs typeface="Times New Roman"/>
                <a:sym typeface="Times New Roman"/>
              </a:rPr>
            </a:br>
            <a:r>
              <a:rPr lang="en" sz="1800" i="1">
                <a:latin typeface="Times New Roman"/>
                <a:ea typeface="Times New Roman"/>
                <a:cs typeface="Times New Roman"/>
                <a:sym typeface="Times New Roman"/>
              </a:rPr>
              <a:t>Robotics and Intelligent Systems Laboratory,</a:t>
            </a:r>
            <a:endParaRPr sz="1800" i="1">
              <a:latin typeface="Times New Roman"/>
              <a:ea typeface="Times New Roman"/>
              <a:cs typeface="Times New Roman"/>
              <a:sym typeface="Times New Roman"/>
            </a:endParaRPr>
          </a:p>
          <a:p>
            <a:pPr marL="0" lvl="0" indent="0" algn="ctr" rtl="0">
              <a:lnSpc>
                <a:spcPct val="120000"/>
              </a:lnSpc>
              <a:spcBef>
                <a:spcPts val="0"/>
              </a:spcBef>
              <a:spcAft>
                <a:spcPts val="0"/>
              </a:spcAft>
              <a:buClr>
                <a:schemeClr val="dk1"/>
              </a:buClr>
              <a:buFont typeface="Arial"/>
              <a:buNone/>
            </a:pPr>
            <a:r>
              <a:rPr lang="en" sz="1800" i="1">
                <a:latin typeface="Times New Roman"/>
                <a:ea typeface="Times New Roman"/>
                <a:cs typeface="Times New Roman"/>
                <a:sym typeface="Times New Roman"/>
              </a:rPr>
              <a:t>The Polytechnic School,</a:t>
            </a:r>
            <a:endParaRPr sz="1800" i="1">
              <a:latin typeface="Times New Roman"/>
              <a:ea typeface="Times New Roman"/>
              <a:cs typeface="Times New Roman"/>
              <a:sym typeface="Times New Roman"/>
            </a:endParaRPr>
          </a:p>
          <a:p>
            <a:pPr marL="0" lvl="0" indent="0" algn="ctr" rtl="0">
              <a:lnSpc>
                <a:spcPct val="120000"/>
              </a:lnSpc>
              <a:spcBef>
                <a:spcPts val="0"/>
              </a:spcBef>
              <a:spcAft>
                <a:spcPts val="0"/>
              </a:spcAft>
              <a:buClr>
                <a:schemeClr val="dk1"/>
              </a:buClr>
              <a:buFont typeface="Arial"/>
              <a:buNone/>
            </a:pPr>
            <a:r>
              <a:rPr lang="en" sz="1800" i="1">
                <a:latin typeface="Times New Roman"/>
                <a:ea typeface="Times New Roman"/>
                <a:cs typeface="Times New Roman"/>
                <a:sym typeface="Times New Roman"/>
              </a:rPr>
              <a:t>Arizona State University</a:t>
            </a:r>
            <a:endParaRPr sz="1800" i="1">
              <a:latin typeface="Times New Roman"/>
              <a:ea typeface="Times New Roman"/>
              <a:cs typeface="Times New Roman"/>
              <a:sym typeface="Times New Roman"/>
            </a:endParaRPr>
          </a:p>
        </p:txBody>
      </p:sp>
      <p:sp>
        <p:nvSpPr>
          <p:cNvPr id="189" name="Google Shape;189;p39"/>
          <p:cNvSpPr/>
          <p:nvPr/>
        </p:nvSpPr>
        <p:spPr>
          <a:xfrm>
            <a:off x="-12939" y="3394635"/>
            <a:ext cx="9139800" cy="300000"/>
          </a:xfrm>
          <a:prstGeom prst="rect">
            <a:avLst/>
          </a:prstGeom>
          <a:noFill/>
          <a:ln>
            <a:noFill/>
          </a:ln>
        </p:spPr>
        <p:txBody>
          <a:bodyPr spcFirstLastPara="1" wrap="square" lIns="34275" tIns="34275" rIns="34275" bIns="34275" anchor="t" anchorCtr="0">
            <a:noAutofit/>
          </a:bodyPr>
          <a:lstStyle/>
          <a:p>
            <a:pPr marL="0" marR="0" lvl="0" indent="0" algn="ctr" rtl="0">
              <a:lnSpc>
                <a:spcPct val="100000"/>
              </a:lnSpc>
              <a:spcBef>
                <a:spcPts val="0"/>
              </a:spcBef>
              <a:spcAft>
                <a:spcPts val="0"/>
              </a:spcAft>
              <a:buClr>
                <a:srgbClr val="000000"/>
              </a:buClr>
              <a:buSzPts val="1500"/>
              <a:buFont typeface="Times New Roman"/>
              <a:buNone/>
            </a:pPr>
            <a:r>
              <a:rPr lang="en" sz="1500" i="1">
                <a:latin typeface="Times New Roman"/>
                <a:ea typeface="Times New Roman"/>
                <a:cs typeface="Times New Roman"/>
                <a:sym typeface="Times New Roman"/>
              </a:rPr>
              <a:t>June 7</a:t>
            </a:r>
            <a:r>
              <a:rPr lang="en" sz="1500" b="0" i="1" u="none" strike="noStrike" cap="none" baseline="30000">
                <a:solidFill>
                  <a:srgbClr val="000000"/>
                </a:solidFill>
                <a:latin typeface="Times New Roman"/>
                <a:ea typeface="Times New Roman"/>
                <a:cs typeface="Times New Roman"/>
                <a:sym typeface="Times New Roman"/>
              </a:rPr>
              <a:t>th</a:t>
            </a:r>
            <a:r>
              <a:rPr lang="en" sz="1500" b="0" i="1" u="none" strike="noStrike" cap="none">
                <a:solidFill>
                  <a:srgbClr val="000000"/>
                </a:solidFill>
                <a:latin typeface="Times New Roman"/>
                <a:ea typeface="Times New Roman"/>
                <a:cs typeface="Times New Roman"/>
                <a:sym typeface="Times New Roman"/>
              </a:rPr>
              <a:t>, 20</a:t>
            </a:r>
            <a:r>
              <a:rPr lang="en" sz="1500" i="1">
                <a:latin typeface="Times New Roman"/>
                <a:ea typeface="Times New Roman"/>
                <a:cs typeface="Times New Roman"/>
                <a:sym typeface="Times New Roman"/>
              </a:rPr>
              <a:t>22</a:t>
            </a:r>
            <a:endParaRPr sz="1500" b="0" i="1" u="none" strike="noStrike" cap="none">
              <a:solidFill>
                <a:srgbClr val="000000"/>
              </a:solidFill>
              <a:latin typeface="Times New Roman"/>
              <a:ea typeface="Times New Roman"/>
              <a:cs typeface="Times New Roman"/>
              <a:sym typeface="Times New Roman"/>
            </a:endParaRPr>
          </a:p>
        </p:txBody>
      </p:sp>
      <p:pic>
        <p:nvPicPr>
          <p:cNvPr id="190" name="Google Shape;190;p39"/>
          <p:cNvPicPr preferRelativeResize="0"/>
          <p:nvPr/>
        </p:nvPicPr>
        <p:blipFill rotWithShape="1">
          <a:blip r:embed="rId3">
            <a:alphaModFix/>
          </a:blip>
          <a:srcRect/>
          <a:stretch/>
        </p:blipFill>
        <p:spPr>
          <a:xfrm>
            <a:off x="1177850" y="4078850"/>
            <a:ext cx="3420001" cy="615600"/>
          </a:xfrm>
          <a:prstGeom prst="rect">
            <a:avLst/>
          </a:prstGeom>
          <a:noFill/>
          <a:ln>
            <a:noFill/>
          </a:ln>
        </p:spPr>
      </p:pic>
      <p:pic>
        <p:nvPicPr>
          <p:cNvPr id="191" name="Google Shape;191;p39"/>
          <p:cNvPicPr preferRelativeResize="0"/>
          <p:nvPr/>
        </p:nvPicPr>
        <p:blipFill>
          <a:blip r:embed="rId4">
            <a:alphaModFix/>
          </a:blip>
          <a:stretch>
            <a:fillRect/>
          </a:stretch>
        </p:blipFill>
        <p:spPr>
          <a:xfrm>
            <a:off x="5851325" y="3724462"/>
            <a:ext cx="1375626" cy="13756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cxnSp>
        <p:nvCxnSpPr>
          <p:cNvPr id="196" name="Google Shape;196;p40"/>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197" name="Google Shape;197;p40"/>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198" name="Google Shape;198;p40"/>
          <p:cNvSpPr/>
          <p:nvPr/>
        </p:nvSpPr>
        <p:spPr>
          <a:xfrm>
            <a:off x="108409" y="138988"/>
            <a:ext cx="7136400" cy="3621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rgbClr val="000000"/>
              </a:buClr>
              <a:buSzPts val="2100"/>
              <a:buFont typeface="Times New Roman"/>
              <a:buNone/>
            </a:pPr>
            <a:endParaRPr sz="1100"/>
          </a:p>
        </p:txBody>
      </p:sp>
      <p:sp>
        <p:nvSpPr>
          <p:cNvPr id="199" name="Google Shape;199;p40"/>
          <p:cNvSpPr txBox="1">
            <a:spLocks noGrp="1"/>
          </p:cNvSpPr>
          <p:nvPr>
            <p:ph type="sldNum" idx="12"/>
          </p:nvPr>
        </p:nvSpPr>
        <p:spPr>
          <a:xfrm>
            <a:off x="8377304" y="4803219"/>
            <a:ext cx="138300" cy="201900"/>
          </a:xfrm>
          <a:prstGeom prst="rect">
            <a:avLst/>
          </a:prstGeom>
          <a:noFill/>
          <a:ln>
            <a:noFill/>
          </a:ln>
        </p:spPr>
        <p:txBody>
          <a:bodyPr spcFirstLastPara="1" wrap="square" lIns="34275" tIns="34275" rIns="34275" bIns="34275" anchor="ctr" anchorCtr="0">
            <a:noAutofit/>
          </a:bodyPr>
          <a:lstStyle/>
          <a:p>
            <a:pPr marL="0" lvl="0" indent="0" algn="r" rtl="0">
              <a:spcBef>
                <a:spcPts val="0"/>
              </a:spcBef>
              <a:spcAft>
                <a:spcPts val="0"/>
              </a:spcAft>
              <a:buClr>
                <a:srgbClr val="888888"/>
              </a:buClr>
              <a:buSzPts val="900"/>
              <a:buFont typeface="Calibri"/>
              <a:buNone/>
            </a:pPr>
            <a:fld id="{00000000-1234-1234-1234-123412341234}" type="slidenum">
              <a:rPr lang="en"/>
              <a:t>2</a:t>
            </a:fld>
            <a:endParaRPr/>
          </a:p>
        </p:txBody>
      </p:sp>
      <p:pic>
        <p:nvPicPr>
          <p:cNvPr id="200" name="Google Shape;200;p40"/>
          <p:cNvPicPr preferRelativeResize="0"/>
          <p:nvPr/>
        </p:nvPicPr>
        <p:blipFill rotWithShape="1">
          <a:blip r:embed="rId3">
            <a:alphaModFix/>
          </a:blip>
          <a:srcRect/>
          <a:stretch/>
        </p:blipFill>
        <p:spPr>
          <a:xfrm>
            <a:off x="7010751" y="261800"/>
            <a:ext cx="2011848" cy="362100"/>
          </a:xfrm>
          <a:prstGeom prst="rect">
            <a:avLst/>
          </a:prstGeom>
          <a:noFill/>
          <a:ln>
            <a:noFill/>
          </a:ln>
        </p:spPr>
      </p:pic>
      <p:pic>
        <p:nvPicPr>
          <p:cNvPr id="201" name="Google Shape;201;p40"/>
          <p:cNvPicPr preferRelativeResize="0"/>
          <p:nvPr/>
        </p:nvPicPr>
        <p:blipFill>
          <a:blip r:embed="rId4">
            <a:alphaModFix/>
          </a:blip>
          <a:stretch>
            <a:fillRect/>
          </a:stretch>
        </p:blipFill>
        <p:spPr>
          <a:xfrm>
            <a:off x="811500" y="826275"/>
            <a:ext cx="7521012" cy="4241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cxnSp>
        <p:nvCxnSpPr>
          <p:cNvPr id="206" name="Google Shape;206;p41"/>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207" name="Google Shape;207;p41"/>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208" name="Google Shape;208;p41"/>
          <p:cNvSpPr/>
          <p:nvPr/>
        </p:nvSpPr>
        <p:spPr>
          <a:xfrm>
            <a:off x="108409" y="138988"/>
            <a:ext cx="7136400" cy="362100"/>
          </a:xfrm>
          <a:prstGeom prst="rect">
            <a:avLst/>
          </a:prstGeom>
          <a:noFill/>
          <a:ln>
            <a:noFill/>
          </a:ln>
        </p:spPr>
        <p:txBody>
          <a:bodyPr spcFirstLastPara="1" wrap="square" lIns="34275" tIns="34275" rIns="34275" bIns="34275" anchor="t" anchorCtr="0">
            <a:noAutofit/>
          </a:bodyPr>
          <a:lstStyle/>
          <a:p>
            <a:pPr marL="0" lvl="0" indent="0" algn="l" rtl="0">
              <a:spcBef>
                <a:spcPts val="0"/>
              </a:spcBef>
              <a:spcAft>
                <a:spcPts val="0"/>
              </a:spcAft>
              <a:buClr>
                <a:schemeClr val="dk1"/>
              </a:buClr>
              <a:buSzPts val="1100"/>
              <a:buFont typeface="Arial"/>
              <a:buNone/>
            </a:pPr>
            <a:r>
              <a:rPr lang="en" sz="2100" b="1">
                <a:solidFill>
                  <a:schemeClr val="dk1"/>
                </a:solidFill>
                <a:latin typeface="Times New Roman"/>
                <a:ea typeface="Times New Roman"/>
                <a:cs typeface="Times New Roman"/>
                <a:sym typeface="Times New Roman"/>
              </a:rPr>
              <a:t>Autonomous Driving as Incomplete Information Game</a:t>
            </a:r>
            <a:endParaRPr sz="1100"/>
          </a:p>
        </p:txBody>
      </p:sp>
      <p:sp>
        <p:nvSpPr>
          <p:cNvPr id="209" name="Google Shape;209;p41"/>
          <p:cNvSpPr txBox="1">
            <a:spLocks noGrp="1"/>
          </p:cNvSpPr>
          <p:nvPr>
            <p:ph type="sldNum" idx="12"/>
          </p:nvPr>
        </p:nvSpPr>
        <p:spPr>
          <a:xfrm>
            <a:off x="8377304" y="4803219"/>
            <a:ext cx="138300" cy="201900"/>
          </a:xfrm>
          <a:prstGeom prst="rect">
            <a:avLst/>
          </a:prstGeom>
          <a:noFill/>
          <a:ln>
            <a:noFill/>
          </a:ln>
        </p:spPr>
        <p:txBody>
          <a:bodyPr spcFirstLastPara="1" wrap="square" lIns="34275" tIns="34275" rIns="34275" bIns="34275" anchor="ctr" anchorCtr="0">
            <a:noAutofit/>
          </a:bodyPr>
          <a:lstStyle/>
          <a:p>
            <a:pPr marL="0" lvl="0" indent="0" algn="r" rtl="0">
              <a:spcBef>
                <a:spcPts val="0"/>
              </a:spcBef>
              <a:spcAft>
                <a:spcPts val="0"/>
              </a:spcAft>
              <a:buClr>
                <a:srgbClr val="888888"/>
              </a:buClr>
              <a:buSzPts val="900"/>
              <a:buFont typeface="Calibri"/>
              <a:buNone/>
            </a:pPr>
            <a:fld id="{00000000-1234-1234-1234-123412341234}" type="slidenum">
              <a:rPr lang="en"/>
              <a:t>3</a:t>
            </a:fld>
            <a:endParaRPr/>
          </a:p>
        </p:txBody>
      </p:sp>
      <p:sp>
        <p:nvSpPr>
          <p:cNvPr id="210" name="Google Shape;210;p41"/>
          <p:cNvSpPr/>
          <p:nvPr/>
        </p:nvSpPr>
        <p:spPr>
          <a:xfrm>
            <a:off x="38100" y="723900"/>
            <a:ext cx="8908200" cy="2712000"/>
          </a:xfrm>
          <a:prstGeom prst="rect">
            <a:avLst/>
          </a:prstGeom>
          <a:noFill/>
          <a:ln>
            <a:noFill/>
          </a:ln>
        </p:spPr>
        <p:txBody>
          <a:bodyPr spcFirstLastPara="1" wrap="square" lIns="34275" tIns="34275" rIns="34275" bIns="34275" anchor="t" anchorCtr="0">
            <a:noAutofit/>
          </a:bodyPr>
          <a:lstStyle/>
          <a:p>
            <a:pPr marL="177800" marR="0" lvl="0" indent="-158750" algn="l" rtl="0">
              <a:lnSpc>
                <a:spcPct val="90000"/>
              </a:lnSpc>
              <a:spcBef>
                <a:spcPts val="800"/>
              </a:spcBef>
              <a:spcAft>
                <a:spcPts val="0"/>
              </a:spcAft>
              <a:buClr>
                <a:schemeClr val="dk1"/>
              </a:buClr>
              <a:buSzPts val="1500"/>
              <a:buChar char="•"/>
            </a:pPr>
            <a:r>
              <a:rPr lang="en" sz="1500">
                <a:solidFill>
                  <a:schemeClr val="dk1"/>
                </a:solidFill>
                <a:latin typeface="Calibri"/>
                <a:ea typeface="Calibri"/>
                <a:cs typeface="Calibri"/>
                <a:sym typeface="Calibri"/>
              </a:rPr>
              <a:t>Interaction between Human and AV is</a:t>
            </a:r>
            <a:r>
              <a:rPr lang="en" sz="1500" b="1">
                <a:solidFill>
                  <a:schemeClr val="dk1"/>
                </a:solidFill>
                <a:latin typeface="Calibri"/>
                <a:ea typeface="Calibri"/>
                <a:cs typeface="Calibri"/>
                <a:sym typeface="Calibri"/>
              </a:rPr>
              <a:t> general-sum dynamic game</a:t>
            </a:r>
            <a:r>
              <a:rPr lang="en" sz="1500">
                <a:solidFill>
                  <a:schemeClr val="dk1"/>
                </a:solidFill>
                <a:latin typeface="Calibri"/>
                <a:ea typeface="Calibri"/>
                <a:cs typeface="Calibri"/>
                <a:sym typeface="Calibri"/>
              </a:rPr>
              <a:t> with </a:t>
            </a:r>
            <a:r>
              <a:rPr lang="en" sz="1500" b="1">
                <a:solidFill>
                  <a:schemeClr val="dk1"/>
                </a:solidFill>
                <a:latin typeface="Calibri"/>
                <a:ea typeface="Calibri"/>
                <a:cs typeface="Calibri"/>
                <a:sym typeface="Calibri"/>
              </a:rPr>
              <a:t>incomplete information</a:t>
            </a:r>
            <a:r>
              <a:rPr lang="en" sz="1500">
                <a:solidFill>
                  <a:schemeClr val="dk1"/>
                </a:solidFill>
                <a:latin typeface="Calibri"/>
                <a:ea typeface="Calibri"/>
                <a:cs typeface="Calibri"/>
                <a:sym typeface="Calibri"/>
              </a:rPr>
              <a:t>.</a:t>
            </a:r>
            <a:endParaRPr sz="1500">
              <a:solidFill>
                <a:schemeClr val="dk1"/>
              </a:solidFill>
              <a:latin typeface="Calibri"/>
              <a:ea typeface="Calibri"/>
              <a:cs typeface="Calibri"/>
              <a:sym typeface="Calibri"/>
            </a:endParaRPr>
          </a:p>
          <a:p>
            <a:pPr marL="177800" marR="0" lvl="0" indent="-158750" algn="l" rtl="0">
              <a:lnSpc>
                <a:spcPct val="90000"/>
              </a:lnSpc>
              <a:spcBef>
                <a:spcPts val="800"/>
              </a:spcBef>
              <a:spcAft>
                <a:spcPts val="0"/>
              </a:spcAft>
              <a:buClr>
                <a:schemeClr val="dk1"/>
              </a:buClr>
              <a:buSzPts val="1500"/>
              <a:buChar char="•"/>
            </a:pPr>
            <a:r>
              <a:rPr lang="en" sz="1500">
                <a:solidFill>
                  <a:schemeClr val="dk1"/>
                </a:solidFill>
                <a:latin typeface="Calibri"/>
                <a:ea typeface="Calibri"/>
                <a:cs typeface="Calibri"/>
                <a:sym typeface="Calibri"/>
              </a:rPr>
              <a:t>The game can be solved by (1)</a:t>
            </a:r>
            <a:r>
              <a:rPr lang="en" sz="1500" b="1">
                <a:solidFill>
                  <a:schemeClr val="dk1"/>
                </a:solidFill>
                <a:latin typeface="Calibri"/>
                <a:ea typeface="Calibri"/>
                <a:cs typeface="Calibri"/>
                <a:sym typeface="Calibri"/>
              </a:rPr>
              <a:t> parameter estimation</a:t>
            </a:r>
            <a:r>
              <a:rPr lang="en" sz="1500">
                <a:solidFill>
                  <a:schemeClr val="dk1"/>
                </a:solidFill>
                <a:latin typeface="Calibri"/>
                <a:ea typeface="Calibri"/>
                <a:cs typeface="Calibri"/>
                <a:sym typeface="Calibri"/>
              </a:rPr>
              <a:t> and (2) </a:t>
            </a:r>
            <a:r>
              <a:rPr lang="en" sz="1500" b="1">
                <a:solidFill>
                  <a:schemeClr val="dk1"/>
                </a:solidFill>
                <a:latin typeface="Calibri"/>
                <a:ea typeface="Calibri"/>
                <a:cs typeface="Calibri"/>
                <a:sym typeface="Calibri"/>
              </a:rPr>
              <a:t>motion planning</a:t>
            </a:r>
            <a:r>
              <a:rPr lang="en" sz="1500">
                <a:solidFill>
                  <a:schemeClr val="dk1"/>
                </a:solidFill>
                <a:latin typeface="Calibri"/>
                <a:ea typeface="Calibri"/>
                <a:cs typeface="Calibri"/>
                <a:sym typeface="Calibri"/>
              </a:rPr>
              <a:t>.</a:t>
            </a:r>
            <a:endParaRPr sz="1500">
              <a:solidFill>
                <a:schemeClr val="dk1"/>
              </a:solidFill>
              <a:latin typeface="Calibri"/>
              <a:ea typeface="Calibri"/>
              <a:cs typeface="Calibri"/>
              <a:sym typeface="Calibri"/>
            </a:endParaRPr>
          </a:p>
          <a:p>
            <a:pPr marL="177800" marR="0" lvl="0" indent="-158750" algn="l" rtl="0">
              <a:lnSpc>
                <a:spcPct val="90000"/>
              </a:lnSpc>
              <a:spcBef>
                <a:spcPts val="800"/>
              </a:spcBef>
              <a:spcAft>
                <a:spcPts val="0"/>
              </a:spcAft>
              <a:buClr>
                <a:schemeClr val="dk1"/>
              </a:buClr>
              <a:buSzPts val="1500"/>
              <a:buChar char="•"/>
            </a:pPr>
            <a:r>
              <a:rPr lang="en" sz="1500">
                <a:solidFill>
                  <a:schemeClr val="dk1"/>
                </a:solidFill>
                <a:latin typeface="Calibri"/>
                <a:ea typeface="Calibri"/>
                <a:cs typeface="Calibri"/>
                <a:sym typeface="Calibri"/>
              </a:rPr>
              <a:t>Computing Perfect Bayesian Equilibrium (PBE) in real time is </a:t>
            </a:r>
            <a:r>
              <a:rPr lang="en" sz="1500" b="1">
                <a:solidFill>
                  <a:schemeClr val="dk1"/>
                </a:solidFill>
                <a:latin typeface="Calibri"/>
                <a:ea typeface="Calibri"/>
                <a:cs typeface="Calibri"/>
                <a:sym typeface="Calibri"/>
              </a:rPr>
              <a:t>computationally expensive</a:t>
            </a:r>
            <a:endParaRPr sz="1500" b="1">
              <a:solidFill>
                <a:schemeClr val="dk1"/>
              </a:solidFill>
              <a:latin typeface="Calibri"/>
              <a:ea typeface="Calibri"/>
              <a:cs typeface="Calibri"/>
              <a:sym typeface="Calibri"/>
            </a:endParaRPr>
          </a:p>
          <a:p>
            <a:pPr marL="177800" marR="0" lvl="0" indent="-158750" algn="l" rtl="0">
              <a:lnSpc>
                <a:spcPct val="90000"/>
              </a:lnSpc>
              <a:spcBef>
                <a:spcPts val="800"/>
              </a:spcBef>
              <a:spcAft>
                <a:spcPts val="0"/>
              </a:spcAft>
              <a:buClr>
                <a:schemeClr val="dk1"/>
              </a:buClr>
              <a:buSzPts val="1500"/>
              <a:buChar char="•"/>
            </a:pPr>
            <a:r>
              <a:rPr lang="en" sz="1500">
                <a:solidFill>
                  <a:schemeClr val="dk1"/>
                </a:solidFill>
                <a:latin typeface="Calibri"/>
                <a:ea typeface="Calibri"/>
                <a:cs typeface="Calibri"/>
                <a:sym typeface="Calibri"/>
              </a:rPr>
              <a:t>Key Question </a:t>
            </a:r>
            <a:endParaRPr sz="1500">
              <a:solidFill>
                <a:schemeClr val="dk1"/>
              </a:solidFill>
              <a:latin typeface="Calibri"/>
              <a:ea typeface="Calibri"/>
              <a:cs typeface="Calibri"/>
              <a:sym typeface="Calibri"/>
            </a:endParaRPr>
          </a:p>
          <a:p>
            <a:pPr marL="685800" marR="0" lvl="1" indent="-260350" algn="l" rtl="0">
              <a:lnSpc>
                <a:spcPct val="90000"/>
              </a:lnSpc>
              <a:spcBef>
                <a:spcPts val="800"/>
              </a:spcBef>
              <a:spcAft>
                <a:spcPts val="0"/>
              </a:spcAft>
              <a:buClr>
                <a:schemeClr val="dk1"/>
              </a:buClr>
              <a:buSzPts val="1500"/>
              <a:buChar char="•"/>
            </a:pPr>
            <a:r>
              <a:rPr lang="en" sz="1500">
                <a:solidFill>
                  <a:schemeClr val="dk1"/>
                </a:solidFill>
                <a:latin typeface="Calibri"/>
                <a:ea typeface="Calibri"/>
                <a:cs typeface="Calibri"/>
                <a:sym typeface="Calibri"/>
              </a:rPr>
              <a:t>Is </a:t>
            </a:r>
            <a:r>
              <a:rPr lang="en" sz="1500" b="1">
                <a:solidFill>
                  <a:schemeClr val="dk1"/>
                </a:solidFill>
                <a:latin typeface="Calibri"/>
                <a:ea typeface="Calibri"/>
                <a:cs typeface="Calibri"/>
                <a:sym typeface="Calibri"/>
              </a:rPr>
              <a:t>empathy </a:t>
            </a:r>
            <a:r>
              <a:rPr lang="en" sz="1500">
                <a:solidFill>
                  <a:schemeClr val="dk1"/>
                </a:solidFill>
                <a:latin typeface="Calibri"/>
                <a:ea typeface="Calibri"/>
                <a:cs typeface="Calibri"/>
                <a:sym typeface="Calibri"/>
              </a:rPr>
              <a:t>advantageous?</a:t>
            </a:r>
            <a:endParaRPr sz="1500">
              <a:solidFill>
                <a:schemeClr val="dk1"/>
              </a:solidFill>
              <a:latin typeface="Calibri"/>
              <a:ea typeface="Calibri"/>
              <a:cs typeface="Calibri"/>
              <a:sym typeface="Calibri"/>
            </a:endParaRPr>
          </a:p>
          <a:p>
            <a:pPr marL="685800" marR="0" lvl="1" indent="-260350" algn="l" rtl="0">
              <a:lnSpc>
                <a:spcPct val="90000"/>
              </a:lnSpc>
              <a:spcBef>
                <a:spcPts val="800"/>
              </a:spcBef>
              <a:spcAft>
                <a:spcPts val="0"/>
              </a:spcAft>
              <a:buClr>
                <a:schemeClr val="dk1"/>
              </a:buClr>
              <a:buSzPts val="1500"/>
              <a:buChar char="•"/>
            </a:pPr>
            <a:r>
              <a:rPr lang="en" sz="1500">
                <a:solidFill>
                  <a:schemeClr val="dk1"/>
                </a:solidFill>
                <a:latin typeface="Calibri"/>
                <a:ea typeface="Calibri"/>
                <a:cs typeface="Calibri"/>
                <a:sym typeface="Calibri"/>
              </a:rPr>
              <a:t>Do we need to run the intent inference at the same </a:t>
            </a:r>
            <a:br>
              <a:rPr lang="en" sz="1500">
                <a:solidFill>
                  <a:schemeClr val="dk1"/>
                </a:solidFill>
                <a:latin typeface="Calibri"/>
                <a:ea typeface="Calibri"/>
                <a:cs typeface="Calibri"/>
                <a:sym typeface="Calibri"/>
              </a:rPr>
            </a:br>
            <a:r>
              <a:rPr lang="en" sz="1500" b="1">
                <a:solidFill>
                  <a:schemeClr val="dk1"/>
                </a:solidFill>
                <a:latin typeface="Calibri"/>
                <a:ea typeface="Calibri"/>
                <a:cs typeface="Calibri"/>
                <a:sym typeface="Calibri"/>
              </a:rPr>
              <a:t>frequency </a:t>
            </a:r>
            <a:r>
              <a:rPr lang="en" sz="1500">
                <a:solidFill>
                  <a:schemeClr val="dk1"/>
                </a:solidFill>
                <a:latin typeface="Calibri"/>
                <a:ea typeface="Calibri"/>
                <a:cs typeface="Calibri"/>
                <a:sym typeface="Calibri"/>
              </a:rPr>
              <a:t>as motion planning?</a:t>
            </a:r>
            <a:endParaRPr sz="1500">
              <a:solidFill>
                <a:schemeClr val="dk1"/>
              </a:solidFill>
              <a:latin typeface="Calibri"/>
              <a:ea typeface="Calibri"/>
              <a:cs typeface="Calibri"/>
              <a:sym typeface="Calibri"/>
            </a:endParaRPr>
          </a:p>
          <a:p>
            <a:pPr marL="342900" marR="0" lvl="0" indent="0" algn="l" rtl="0">
              <a:lnSpc>
                <a:spcPct val="90000"/>
              </a:lnSpc>
              <a:spcBef>
                <a:spcPts val="800"/>
              </a:spcBef>
              <a:spcAft>
                <a:spcPts val="0"/>
              </a:spcAft>
              <a:buNone/>
            </a:pPr>
            <a:endParaRPr sz="1350">
              <a:solidFill>
                <a:schemeClr val="dk1"/>
              </a:solidFill>
              <a:latin typeface="Calibri"/>
              <a:ea typeface="Calibri"/>
              <a:cs typeface="Calibri"/>
              <a:sym typeface="Calibri"/>
            </a:endParaRPr>
          </a:p>
          <a:p>
            <a:pPr marL="342900" marR="0" lvl="0" indent="0" algn="l" rtl="0">
              <a:lnSpc>
                <a:spcPct val="90000"/>
              </a:lnSpc>
              <a:spcBef>
                <a:spcPts val="800"/>
              </a:spcBef>
              <a:spcAft>
                <a:spcPts val="0"/>
              </a:spcAft>
              <a:buNone/>
            </a:pPr>
            <a:endParaRPr sz="1350">
              <a:latin typeface="Calibri"/>
              <a:ea typeface="Calibri"/>
              <a:cs typeface="Calibri"/>
              <a:sym typeface="Calibri"/>
            </a:endParaRPr>
          </a:p>
          <a:p>
            <a:pPr marL="0" lvl="0" indent="0" algn="l" rtl="0">
              <a:lnSpc>
                <a:spcPct val="115000"/>
              </a:lnSpc>
              <a:spcBef>
                <a:spcPts val="500"/>
              </a:spcBef>
              <a:spcAft>
                <a:spcPts val="0"/>
              </a:spcAft>
              <a:buNone/>
            </a:pPr>
            <a:endParaRPr>
              <a:latin typeface="Calibri"/>
              <a:ea typeface="Calibri"/>
              <a:cs typeface="Calibri"/>
              <a:sym typeface="Calibri"/>
            </a:endParaRPr>
          </a:p>
        </p:txBody>
      </p:sp>
      <p:pic>
        <p:nvPicPr>
          <p:cNvPr id="211" name="Google Shape;211;p41"/>
          <p:cNvPicPr preferRelativeResize="0"/>
          <p:nvPr/>
        </p:nvPicPr>
        <p:blipFill rotWithShape="1">
          <a:blip r:embed="rId3">
            <a:alphaModFix/>
          </a:blip>
          <a:srcRect/>
          <a:stretch/>
        </p:blipFill>
        <p:spPr>
          <a:xfrm>
            <a:off x="7010751" y="261800"/>
            <a:ext cx="2011848" cy="362100"/>
          </a:xfrm>
          <a:prstGeom prst="rect">
            <a:avLst/>
          </a:prstGeom>
          <a:noFill/>
          <a:ln>
            <a:noFill/>
          </a:ln>
        </p:spPr>
      </p:pic>
      <p:grpSp>
        <p:nvGrpSpPr>
          <p:cNvPr id="212" name="Google Shape;212;p41"/>
          <p:cNvGrpSpPr/>
          <p:nvPr/>
        </p:nvGrpSpPr>
        <p:grpSpPr>
          <a:xfrm>
            <a:off x="5087850" y="2027793"/>
            <a:ext cx="3759600" cy="2982300"/>
            <a:chOff x="4706850" y="2027793"/>
            <a:chExt cx="3759600" cy="2982300"/>
          </a:xfrm>
        </p:grpSpPr>
        <p:sp>
          <p:nvSpPr>
            <p:cNvPr id="213" name="Google Shape;213;p41"/>
            <p:cNvSpPr/>
            <p:nvPr/>
          </p:nvSpPr>
          <p:spPr>
            <a:xfrm>
              <a:off x="4706850" y="2027793"/>
              <a:ext cx="3759600" cy="2982300"/>
            </a:xfrm>
            <a:prstGeom prst="rect">
              <a:avLst/>
            </a:prstGeom>
            <a:noFill/>
            <a:ln w="38100" cap="flat" cmpd="sng">
              <a:solidFill>
                <a:srgbClr val="7030A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Calibri"/>
                <a:ea typeface="Calibri"/>
                <a:cs typeface="Calibri"/>
                <a:sym typeface="Calibri"/>
              </a:endParaRPr>
            </a:p>
          </p:txBody>
        </p:sp>
        <p:sp>
          <p:nvSpPr>
            <p:cNvPr id="214" name="Google Shape;214;p41"/>
            <p:cNvSpPr txBox="1"/>
            <p:nvPr/>
          </p:nvSpPr>
          <p:spPr>
            <a:xfrm>
              <a:off x="4817226" y="2087069"/>
              <a:ext cx="29511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alibri"/>
                  <a:ea typeface="Calibri"/>
                  <a:cs typeface="Calibri"/>
                  <a:sym typeface="Calibri"/>
                </a:rPr>
                <a:t>Planning according to the estimates:</a:t>
              </a:r>
              <a:endParaRPr sz="1100" b="0" i="0" u="none" strike="noStrike" cap="none">
                <a:solidFill>
                  <a:srgbClr val="000000"/>
                </a:solidFill>
                <a:latin typeface="Arial"/>
                <a:ea typeface="Arial"/>
                <a:cs typeface="Arial"/>
                <a:sym typeface="Arial"/>
              </a:endParaRPr>
            </a:p>
          </p:txBody>
        </p:sp>
        <p:pic>
          <p:nvPicPr>
            <p:cNvPr id="215" name="Google Shape;215;p41"/>
            <p:cNvPicPr preferRelativeResize="0"/>
            <p:nvPr/>
          </p:nvPicPr>
          <p:blipFill rotWithShape="1">
            <a:blip r:embed="rId4">
              <a:alphaModFix/>
            </a:blip>
            <a:srcRect/>
            <a:stretch/>
          </p:blipFill>
          <p:spPr>
            <a:xfrm>
              <a:off x="4935639" y="4135988"/>
              <a:ext cx="851720" cy="714094"/>
            </a:xfrm>
            <a:prstGeom prst="rect">
              <a:avLst/>
            </a:prstGeom>
            <a:noFill/>
            <a:ln>
              <a:noFill/>
            </a:ln>
          </p:spPr>
        </p:pic>
        <p:sp>
          <p:nvSpPr>
            <p:cNvPr id="216" name="Google Shape;216;p41"/>
            <p:cNvSpPr/>
            <p:nvPr/>
          </p:nvSpPr>
          <p:spPr>
            <a:xfrm>
              <a:off x="5676356" y="2427431"/>
              <a:ext cx="2634660" cy="1924236"/>
            </a:xfrm>
            <a:prstGeom prst="cloud">
              <a:avLst/>
            </a:prstGeom>
            <a:noFill/>
            <a:ln w="9525" cap="flat" cmpd="sng">
              <a:solidFill>
                <a:srgbClr val="44546A"/>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217" name="Google Shape;217;p41"/>
            <p:cNvPicPr preferRelativeResize="0"/>
            <p:nvPr/>
          </p:nvPicPr>
          <p:blipFill rotWithShape="1">
            <a:blip r:embed="rId5">
              <a:alphaModFix/>
            </a:blip>
            <a:srcRect/>
            <a:stretch/>
          </p:blipFill>
          <p:spPr>
            <a:xfrm>
              <a:off x="6283219" y="2664233"/>
              <a:ext cx="1485113" cy="1362742"/>
            </a:xfrm>
            <a:prstGeom prst="rect">
              <a:avLst/>
            </a:prstGeom>
            <a:noFill/>
            <a:ln>
              <a:noFill/>
            </a:ln>
          </p:spPr>
        </p:pic>
        <p:sp>
          <p:nvSpPr>
            <p:cNvPr id="218" name="Google Shape;218;p41"/>
            <p:cNvSpPr/>
            <p:nvPr/>
          </p:nvSpPr>
          <p:spPr>
            <a:xfrm>
              <a:off x="5424713" y="3922369"/>
              <a:ext cx="170400" cy="162900"/>
            </a:xfrm>
            <a:prstGeom prst="ellipse">
              <a:avLst/>
            </a:prstGeom>
            <a:noFill/>
            <a:ln w="9525" cap="flat" cmpd="sng">
              <a:solidFill>
                <a:srgbClr val="44546A"/>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9" name="Google Shape;219;p41"/>
            <p:cNvSpPr/>
            <p:nvPr/>
          </p:nvSpPr>
          <p:spPr>
            <a:xfrm>
              <a:off x="5491331" y="3678150"/>
              <a:ext cx="225600" cy="193500"/>
            </a:xfrm>
            <a:prstGeom prst="ellipse">
              <a:avLst/>
            </a:prstGeom>
            <a:noFill/>
            <a:ln w="9525" cap="flat" cmpd="sng">
              <a:solidFill>
                <a:srgbClr val="44546A"/>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20" name="Google Shape;220;p41"/>
            <p:cNvSpPr/>
            <p:nvPr/>
          </p:nvSpPr>
          <p:spPr>
            <a:xfrm flipH="1">
              <a:off x="6923625" y="2917250"/>
              <a:ext cx="333300" cy="193500"/>
            </a:xfrm>
            <a:prstGeom prst="rightArrow">
              <a:avLst>
                <a:gd name="adj1" fmla="val 50000"/>
                <a:gd name="adj2" fmla="val 50000"/>
              </a:avLst>
            </a:prstGeom>
            <a:solidFill>
              <a:srgbClr val="FCE5CD"/>
            </a:solidFill>
            <a:ln w="9525" cap="flat" cmpd="sng">
              <a:solidFill>
                <a:srgbClr val="44546A"/>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000000"/>
                  </a:solidFill>
                  <a:latin typeface="Arial"/>
                  <a:ea typeface="Arial"/>
                  <a:cs typeface="Arial"/>
                  <a:sym typeface="Arial"/>
                </a:rPr>
                <a:t>?</a:t>
              </a:r>
              <a:endParaRPr sz="1100" b="0" i="0" u="none" strike="noStrike" cap="none">
                <a:solidFill>
                  <a:srgbClr val="000000"/>
                </a:solidFill>
                <a:latin typeface="Arial"/>
                <a:ea typeface="Arial"/>
                <a:cs typeface="Arial"/>
                <a:sym typeface="Arial"/>
              </a:endParaRPr>
            </a:p>
          </p:txBody>
        </p:sp>
        <p:sp>
          <p:nvSpPr>
            <p:cNvPr id="221" name="Google Shape;221;p41"/>
            <p:cNvSpPr txBox="1"/>
            <p:nvPr/>
          </p:nvSpPr>
          <p:spPr>
            <a:xfrm>
              <a:off x="7089900" y="2664216"/>
              <a:ext cx="769800" cy="276900"/>
            </a:xfrm>
            <a:prstGeom prst="rect">
              <a:avLst/>
            </a:prstGeom>
            <a:noFill/>
            <a:ln>
              <a:noFill/>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Calibri"/>
                  <a:ea typeface="Calibri"/>
                  <a:cs typeface="Calibri"/>
                  <a:sym typeface="Calibri"/>
                </a:rPr>
                <a:t>Aggressive?</a:t>
              </a:r>
              <a:endParaRPr sz="900" b="0" i="0" u="none" strike="noStrike" cap="none">
                <a:solidFill>
                  <a:srgbClr val="000000"/>
                </a:solidFill>
                <a:latin typeface="Calibri"/>
                <a:ea typeface="Calibri"/>
                <a:cs typeface="Calibri"/>
                <a:sym typeface="Calibri"/>
              </a:endParaRPr>
            </a:p>
          </p:txBody>
        </p:sp>
        <p:sp>
          <p:nvSpPr>
            <p:cNvPr id="222" name="Google Shape;222;p41"/>
            <p:cNvSpPr/>
            <p:nvPr/>
          </p:nvSpPr>
          <p:spPr>
            <a:xfrm rot="5400000" flipH="1">
              <a:off x="6634550" y="3319380"/>
              <a:ext cx="482700" cy="193500"/>
            </a:xfrm>
            <a:prstGeom prst="rightArrow">
              <a:avLst>
                <a:gd name="adj1" fmla="val 50000"/>
                <a:gd name="adj2" fmla="val 50000"/>
              </a:avLst>
            </a:prstGeom>
            <a:solidFill>
              <a:srgbClr val="B4A7D6"/>
            </a:solidFill>
            <a:ln w="9525" cap="flat" cmpd="sng">
              <a:solidFill>
                <a:srgbClr val="44546A"/>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000000"/>
                  </a:solidFill>
                  <a:latin typeface="Arial"/>
                  <a:ea typeface="Arial"/>
                  <a:cs typeface="Arial"/>
                  <a:sym typeface="Arial"/>
                </a:rPr>
                <a:t>?</a:t>
              </a:r>
              <a:endParaRPr sz="1100" b="0" i="0" u="none" strike="noStrike" cap="none">
                <a:solidFill>
                  <a:srgbClr val="000000"/>
                </a:solidFill>
                <a:latin typeface="Arial"/>
                <a:ea typeface="Arial"/>
                <a:cs typeface="Arial"/>
                <a:sym typeface="Arial"/>
              </a:endParaRPr>
            </a:p>
          </p:txBody>
        </p:sp>
      </p:grpSp>
      <p:sp>
        <p:nvSpPr>
          <p:cNvPr id="223" name="Google Shape;223;p41"/>
          <p:cNvSpPr txBox="1"/>
          <p:nvPr/>
        </p:nvSpPr>
        <p:spPr>
          <a:xfrm>
            <a:off x="2525425" y="3317950"/>
            <a:ext cx="769800" cy="2769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350" b="1" i="0" u="none" strike="noStrike" cap="none">
                <a:solidFill>
                  <a:srgbClr val="000000"/>
                </a:solidFill>
                <a:latin typeface="Calibri"/>
                <a:ea typeface="Calibri"/>
                <a:cs typeface="Calibri"/>
                <a:sym typeface="Calibri"/>
              </a:rPr>
              <a:t>Human</a:t>
            </a:r>
            <a:endParaRPr sz="1350" b="0" i="0" u="none" strike="noStrike" cap="none">
              <a:solidFill>
                <a:srgbClr val="000000"/>
              </a:solidFill>
              <a:latin typeface="Arial"/>
              <a:ea typeface="Arial"/>
              <a:cs typeface="Arial"/>
              <a:sym typeface="Arial"/>
            </a:endParaRPr>
          </a:p>
        </p:txBody>
      </p:sp>
      <p:sp>
        <p:nvSpPr>
          <p:cNvPr id="224" name="Google Shape;224;p41"/>
          <p:cNvSpPr txBox="1"/>
          <p:nvPr/>
        </p:nvSpPr>
        <p:spPr>
          <a:xfrm rot="-5400000">
            <a:off x="176475" y="4045350"/>
            <a:ext cx="673500" cy="2769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350" b="1">
                <a:solidFill>
                  <a:srgbClr val="000000"/>
                </a:solidFill>
                <a:latin typeface="Calibri"/>
                <a:ea typeface="Calibri"/>
                <a:cs typeface="Calibri"/>
                <a:sym typeface="Calibri"/>
              </a:rPr>
              <a:t>AV</a:t>
            </a:r>
            <a:endParaRPr sz="1350" b="0" i="0" u="none" strike="noStrike" cap="none">
              <a:solidFill>
                <a:srgbClr val="000000"/>
              </a:solidFill>
              <a:latin typeface="Arial"/>
              <a:ea typeface="Arial"/>
              <a:cs typeface="Arial"/>
              <a:sym typeface="Arial"/>
            </a:endParaRPr>
          </a:p>
        </p:txBody>
      </p:sp>
      <p:graphicFrame>
        <p:nvGraphicFramePr>
          <p:cNvPr id="225" name="Google Shape;225;p41"/>
          <p:cNvGraphicFramePr/>
          <p:nvPr/>
        </p:nvGraphicFramePr>
        <p:xfrm>
          <a:off x="721407" y="3683242"/>
          <a:ext cx="3782425" cy="874890"/>
        </p:xfrm>
        <a:graphic>
          <a:graphicData uri="http://schemas.openxmlformats.org/drawingml/2006/table">
            <a:tbl>
              <a:tblPr firstRow="1" bandRow="1">
                <a:noFill/>
                <a:tableStyleId>{C5709DC5-BEBB-40DE-B401-CDBB8298B945}</a:tableStyleId>
              </a:tblPr>
              <a:tblGrid>
                <a:gridCol w="1381300">
                  <a:extLst>
                    <a:ext uri="{9D8B030D-6E8A-4147-A177-3AD203B41FA5}">
                      <a16:colId xmlns:a16="http://schemas.microsoft.com/office/drawing/2014/main" val="20000"/>
                    </a:ext>
                  </a:extLst>
                </a:gridCol>
                <a:gridCol w="1121775">
                  <a:extLst>
                    <a:ext uri="{9D8B030D-6E8A-4147-A177-3AD203B41FA5}">
                      <a16:colId xmlns:a16="http://schemas.microsoft.com/office/drawing/2014/main" val="20001"/>
                    </a:ext>
                  </a:extLst>
                </a:gridCol>
                <a:gridCol w="1279350">
                  <a:extLst>
                    <a:ext uri="{9D8B030D-6E8A-4147-A177-3AD203B41FA5}">
                      <a16:colId xmlns:a16="http://schemas.microsoft.com/office/drawing/2014/main" val="20002"/>
                    </a:ext>
                  </a:extLst>
                </a:gridCol>
              </a:tblGrid>
              <a:tr h="300275">
                <a:tc>
                  <a:txBody>
                    <a:bodyPr/>
                    <a:lstStyle/>
                    <a:p>
                      <a:pPr marL="0" marR="0" lvl="0" indent="0" algn="l" rtl="0">
                        <a:lnSpc>
                          <a:spcPct val="100000"/>
                        </a:lnSpc>
                        <a:spcBef>
                          <a:spcPts val="0"/>
                        </a:spcBef>
                        <a:spcAft>
                          <a:spcPts val="0"/>
                        </a:spcAft>
                        <a:buClr>
                          <a:srgbClr val="000000"/>
                        </a:buClr>
                        <a:buSzPts val="1400"/>
                        <a:buFont typeface="Arial"/>
                        <a:buNone/>
                      </a:pPr>
                      <a:r>
                        <a:rPr lang="en" sz="1350" b="1" u="none" strike="noStrike" cap="none">
                          <a:solidFill>
                            <a:srgbClr val="000000"/>
                          </a:solidFill>
                        </a:rPr>
                        <a:t>Joint Prob. </a:t>
                      </a:r>
                      <a:r>
                        <a:rPr lang="en" sz="1350">
                          <a:solidFill>
                            <a:srgbClr val="000000"/>
                          </a:solidFill>
                        </a:rPr>
                        <a:t>(ΘxΘ)</a:t>
                      </a:r>
                      <a:endParaRPr sz="1350" u="none" strike="noStrike" cap="none"/>
                    </a:p>
                  </a:txBody>
                  <a:tcPr marL="68600" marR="68600" marT="34300" marB="343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 sz="1350" b="1" u="none" strike="noStrike" cap="none">
                          <a:solidFill>
                            <a:srgbClr val="000000"/>
                          </a:solidFill>
                        </a:rPr>
                        <a:t>Aggressive</a:t>
                      </a:r>
                      <a:endParaRPr sz="1350" u="none" strike="noStrike" cap="none"/>
                    </a:p>
                  </a:txBody>
                  <a:tcPr marL="68600" marR="68600" marT="34300" marB="343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 sz="1350" b="1" u="none" strike="noStrike" cap="none">
                          <a:solidFill>
                            <a:srgbClr val="000000"/>
                          </a:solidFill>
                        </a:rPr>
                        <a:t>Non-aggressive</a:t>
                      </a:r>
                      <a:endParaRPr sz="1350" u="none" strike="noStrike" cap="none"/>
                    </a:p>
                  </a:txBody>
                  <a:tcPr marL="68600" marR="68600" marT="34300" marB="343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253775">
                <a:tc>
                  <a:txBody>
                    <a:bodyPr/>
                    <a:lstStyle/>
                    <a:p>
                      <a:pPr marL="0" marR="0" lvl="0" indent="0" algn="l" rtl="0">
                        <a:lnSpc>
                          <a:spcPct val="100000"/>
                        </a:lnSpc>
                        <a:spcBef>
                          <a:spcPts val="0"/>
                        </a:spcBef>
                        <a:spcAft>
                          <a:spcPts val="0"/>
                        </a:spcAft>
                        <a:buClr>
                          <a:srgbClr val="000000"/>
                        </a:buClr>
                        <a:buSzPts val="1400"/>
                        <a:buFont typeface="Arial"/>
                        <a:buNone/>
                      </a:pPr>
                      <a:r>
                        <a:rPr lang="en" sz="1350" b="1" u="none" strike="noStrike" cap="none">
                          <a:solidFill>
                            <a:srgbClr val="000000"/>
                          </a:solidFill>
                        </a:rPr>
                        <a:t>Aggressive</a:t>
                      </a:r>
                      <a:endParaRPr sz="1350" u="none" strike="noStrike" cap="none"/>
                    </a:p>
                  </a:txBody>
                  <a:tcPr marL="68600" marR="68600" marT="34300" marB="343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 sz="1350" b="1" u="none" strike="noStrike" cap="none">
                          <a:solidFill>
                            <a:srgbClr val="000000"/>
                          </a:solidFill>
                        </a:rPr>
                        <a:t>0.1</a:t>
                      </a:r>
                      <a:endParaRPr sz="1350" u="none" strike="noStrike" cap="none"/>
                    </a:p>
                  </a:txBody>
                  <a:tcPr marL="68600" marR="68600" marT="34300" marB="343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 sz="1350" b="1" u="none" strike="noStrike" cap="none">
                          <a:solidFill>
                            <a:srgbClr val="000000"/>
                          </a:solidFill>
                        </a:rPr>
                        <a:t>0.</a:t>
                      </a:r>
                      <a:r>
                        <a:rPr lang="en" sz="1350" b="1"/>
                        <a:t>5</a:t>
                      </a:r>
                      <a:endParaRPr sz="1350" u="none" strike="noStrike" cap="none"/>
                    </a:p>
                  </a:txBody>
                  <a:tcPr marL="68600" marR="68600" marT="34300" marB="343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300275">
                <a:tc>
                  <a:txBody>
                    <a:bodyPr/>
                    <a:lstStyle/>
                    <a:p>
                      <a:pPr marL="0" marR="0" lvl="0" indent="0" algn="l" rtl="0">
                        <a:lnSpc>
                          <a:spcPct val="100000"/>
                        </a:lnSpc>
                        <a:spcBef>
                          <a:spcPts val="0"/>
                        </a:spcBef>
                        <a:spcAft>
                          <a:spcPts val="0"/>
                        </a:spcAft>
                        <a:buClr>
                          <a:srgbClr val="000000"/>
                        </a:buClr>
                        <a:buSzPts val="1400"/>
                        <a:buFont typeface="Arial"/>
                        <a:buNone/>
                      </a:pPr>
                      <a:r>
                        <a:rPr lang="en" sz="1350" b="1" u="none" strike="noStrike" cap="none">
                          <a:solidFill>
                            <a:srgbClr val="000000"/>
                          </a:solidFill>
                        </a:rPr>
                        <a:t>Non-aggressive</a:t>
                      </a:r>
                      <a:endParaRPr sz="1350" u="none" strike="noStrike" cap="none"/>
                    </a:p>
                  </a:txBody>
                  <a:tcPr marL="68600" marR="68600" marT="34300" marB="343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 sz="1350" b="1" u="none" strike="noStrike" cap="none">
                          <a:solidFill>
                            <a:srgbClr val="000000"/>
                          </a:solidFill>
                        </a:rPr>
                        <a:t>0.</a:t>
                      </a:r>
                      <a:r>
                        <a:rPr lang="en" sz="1350" b="1"/>
                        <a:t>3</a:t>
                      </a:r>
                      <a:endParaRPr sz="1350" u="none" strike="noStrike" cap="none"/>
                    </a:p>
                  </a:txBody>
                  <a:tcPr marL="68600" marR="68600" marT="34300" marB="343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 sz="1350" b="1" u="none" strike="noStrike" cap="none">
                          <a:solidFill>
                            <a:srgbClr val="000000"/>
                          </a:solidFill>
                        </a:rPr>
                        <a:t>0.1</a:t>
                      </a:r>
                      <a:endParaRPr sz="1350" u="none" strike="noStrike" cap="none"/>
                    </a:p>
                  </a:txBody>
                  <a:tcPr marL="68600" marR="68600" marT="34300" marB="343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2"/>
          <p:cNvSpPr/>
          <p:nvPr/>
        </p:nvSpPr>
        <p:spPr>
          <a:xfrm>
            <a:off x="2380557" y="3204557"/>
            <a:ext cx="929100" cy="313800"/>
          </a:xfrm>
          <a:prstGeom prst="rect">
            <a:avLst/>
          </a:prstGeom>
          <a:solidFill>
            <a:srgbClr val="BF9000">
              <a:alpha val="60000"/>
            </a:srgbClr>
          </a:solidFill>
          <a:ln w="38100" cap="flat" cmpd="sng">
            <a:solidFill>
              <a:srgbClr val="BF900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231" name="Google Shape;231;p42"/>
          <p:cNvSpPr txBox="1">
            <a:spLocks noGrp="1"/>
          </p:cNvSpPr>
          <p:nvPr>
            <p:ph type="body" idx="1"/>
          </p:nvPr>
        </p:nvSpPr>
        <p:spPr>
          <a:xfrm>
            <a:off x="114300" y="723900"/>
            <a:ext cx="8443800" cy="4251300"/>
          </a:xfrm>
          <a:prstGeom prst="rect">
            <a:avLst/>
          </a:prstGeom>
          <a:noFill/>
          <a:ln>
            <a:noFill/>
          </a:ln>
        </p:spPr>
        <p:txBody>
          <a:bodyPr spcFirstLastPara="1" wrap="square" lIns="68575" tIns="34275" rIns="68575" bIns="34275" anchor="t" anchorCtr="0">
            <a:normAutofit/>
          </a:bodyPr>
          <a:lstStyle/>
          <a:p>
            <a:pPr marL="177800" lvl="0" indent="-158750" algn="l" rtl="0">
              <a:lnSpc>
                <a:spcPct val="90000"/>
              </a:lnSpc>
              <a:spcBef>
                <a:spcPts val="800"/>
              </a:spcBef>
              <a:spcAft>
                <a:spcPts val="0"/>
              </a:spcAft>
              <a:buClr>
                <a:schemeClr val="dk1"/>
              </a:buClr>
              <a:buSzPts val="1500"/>
              <a:buChar char="•"/>
            </a:pPr>
            <a:r>
              <a:rPr lang="en" sz="1500"/>
              <a:t>Existing work often assume the </a:t>
            </a:r>
            <a:r>
              <a:rPr lang="en" sz="1500" b="1"/>
              <a:t>robot’s (ego agent’s) parameters are known by the human</a:t>
            </a:r>
            <a:r>
              <a:rPr lang="en" sz="1500"/>
              <a:t>! </a:t>
            </a:r>
            <a:endParaRPr sz="1500"/>
          </a:p>
          <a:p>
            <a:pPr marL="685800" lvl="1" indent="-260350" algn="l" rtl="0">
              <a:lnSpc>
                <a:spcPct val="90000"/>
              </a:lnSpc>
              <a:spcBef>
                <a:spcPts val="800"/>
              </a:spcBef>
              <a:spcAft>
                <a:spcPts val="0"/>
              </a:spcAft>
              <a:buClr>
                <a:schemeClr val="dk1"/>
              </a:buClr>
              <a:buSzPts val="1500"/>
              <a:buChar char="•"/>
            </a:pPr>
            <a:r>
              <a:rPr lang="en" sz="1500"/>
              <a:t>i.e., the robot does not acknowledge human’s misunderstanding of its parameters, thus the robot is </a:t>
            </a:r>
            <a:r>
              <a:rPr lang="en" sz="1500" b="1">
                <a:solidFill>
                  <a:srgbClr val="BF9000"/>
                </a:solidFill>
              </a:rPr>
              <a:t>non-empathetic</a:t>
            </a:r>
            <a:r>
              <a:rPr lang="en" sz="1500"/>
              <a:t>.</a:t>
            </a:r>
            <a:endParaRPr sz="1500"/>
          </a:p>
          <a:p>
            <a:pPr marL="177800" lvl="0" indent="-158750" algn="l" rtl="0">
              <a:lnSpc>
                <a:spcPct val="90000"/>
              </a:lnSpc>
              <a:spcBef>
                <a:spcPts val="800"/>
              </a:spcBef>
              <a:spcAft>
                <a:spcPts val="0"/>
              </a:spcAft>
              <a:buClr>
                <a:schemeClr val="dk1"/>
              </a:buClr>
              <a:buSzPts val="1500"/>
              <a:buChar char="•"/>
            </a:pPr>
            <a:r>
              <a:rPr lang="en" sz="1500"/>
              <a:t>We model all agents to allow </a:t>
            </a:r>
            <a:r>
              <a:rPr lang="en" sz="1500" b="1"/>
              <a:t>misunderstanding</a:t>
            </a:r>
            <a:r>
              <a:rPr lang="en" sz="1500"/>
              <a:t>, thus they are </a:t>
            </a:r>
            <a:r>
              <a:rPr lang="en" sz="1500" b="1">
                <a:solidFill>
                  <a:srgbClr val="7030A0"/>
                </a:solidFill>
              </a:rPr>
              <a:t>empathetic</a:t>
            </a:r>
            <a:r>
              <a:rPr lang="en" sz="1500"/>
              <a:t>.</a:t>
            </a:r>
            <a:endParaRPr sz="1500"/>
          </a:p>
          <a:p>
            <a:pPr marL="685800" lvl="1" indent="-260350" algn="l" rtl="0">
              <a:lnSpc>
                <a:spcPct val="90000"/>
              </a:lnSpc>
              <a:spcBef>
                <a:spcPts val="800"/>
              </a:spcBef>
              <a:spcAft>
                <a:spcPts val="0"/>
              </a:spcAft>
              <a:buClr>
                <a:schemeClr val="dk1"/>
              </a:buClr>
              <a:buSzPts val="1500"/>
              <a:buChar char="•"/>
            </a:pPr>
            <a:r>
              <a:rPr lang="en" sz="1500"/>
              <a:t>This requires computing </a:t>
            </a:r>
            <a:r>
              <a:rPr lang="en" sz="1500" b="1">
                <a:solidFill>
                  <a:srgbClr val="7030A0"/>
                </a:solidFill>
              </a:rPr>
              <a:t>the whole belief table.</a:t>
            </a:r>
            <a:r>
              <a:rPr lang="en" sz="1500"/>
              <a:t> </a:t>
            </a:r>
            <a:endParaRPr sz="1500"/>
          </a:p>
        </p:txBody>
      </p:sp>
      <p:sp>
        <p:nvSpPr>
          <p:cNvPr id="232" name="Google Shape;232;p42"/>
          <p:cNvSpPr txBox="1"/>
          <p:nvPr/>
        </p:nvSpPr>
        <p:spPr>
          <a:xfrm>
            <a:off x="2786600" y="2475125"/>
            <a:ext cx="815700" cy="2847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chemeClr val="dk1"/>
                </a:solidFill>
                <a:latin typeface="Calibri"/>
                <a:ea typeface="Calibri"/>
                <a:cs typeface="Calibri"/>
                <a:sym typeface="Calibri"/>
              </a:rPr>
              <a:t>Human</a:t>
            </a:r>
            <a:endParaRPr sz="1100" b="0" i="0" u="none" strike="noStrike" cap="none">
              <a:solidFill>
                <a:srgbClr val="000000"/>
              </a:solidFill>
              <a:latin typeface="Arial"/>
              <a:ea typeface="Arial"/>
              <a:cs typeface="Arial"/>
              <a:sym typeface="Arial"/>
            </a:endParaRPr>
          </a:p>
        </p:txBody>
      </p:sp>
      <p:sp>
        <p:nvSpPr>
          <p:cNvPr id="233" name="Google Shape;233;p42"/>
          <p:cNvSpPr txBox="1"/>
          <p:nvPr/>
        </p:nvSpPr>
        <p:spPr>
          <a:xfrm rot="-5400000">
            <a:off x="400231" y="3219092"/>
            <a:ext cx="570600" cy="2847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b="1">
                <a:solidFill>
                  <a:schemeClr val="dk1"/>
                </a:solidFill>
                <a:latin typeface="Calibri"/>
                <a:ea typeface="Calibri"/>
                <a:cs typeface="Calibri"/>
                <a:sym typeface="Calibri"/>
              </a:rPr>
              <a:t>AV</a:t>
            </a:r>
            <a:endParaRPr sz="1100" b="0" i="0" u="none" strike="noStrike" cap="none">
              <a:solidFill>
                <a:srgbClr val="000000"/>
              </a:solidFill>
              <a:latin typeface="Arial"/>
              <a:ea typeface="Arial"/>
              <a:cs typeface="Arial"/>
              <a:sym typeface="Arial"/>
            </a:endParaRPr>
          </a:p>
        </p:txBody>
      </p:sp>
      <p:graphicFrame>
        <p:nvGraphicFramePr>
          <p:cNvPr id="234" name="Google Shape;234;p42"/>
          <p:cNvGraphicFramePr/>
          <p:nvPr/>
        </p:nvGraphicFramePr>
        <p:xfrm>
          <a:off x="908569" y="2846092"/>
          <a:ext cx="3873050" cy="950025"/>
        </p:xfrm>
        <a:graphic>
          <a:graphicData uri="http://schemas.openxmlformats.org/drawingml/2006/table">
            <a:tbl>
              <a:tblPr firstRow="1" bandRow="1">
                <a:noFill/>
                <a:tableStyleId>{B5E502F2-8745-4CC4-81F7-3FEFBD50C94C}</a:tableStyleId>
              </a:tblPr>
              <a:tblGrid>
                <a:gridCol w="1414400">
                  <a:extLst>
                    <a:ext uri="{9D8B030D-6E8A-4147-A177-3AD203B41FA5}">
                      <a16:colId xmlns:a16="http://schemas.microsoft.com/office/drawing/2014/main" val="20000"/>
                    </a:ext>
                  </a:extLst>
                </a:gridCol>
                <a:gridCol w="1127800">
                  <a:extLst>
                    <a:ext uri="{9D8B030D-6E8A-4147-A177-3AD203B41FA5}">
                      <a16:colId xmlns:a16="http://schemas.microsoft.com/office/drawing/2014/main" val="20001"/>
                    </a:ext>
                  </a:extLst>
                </a:gridCol>
                <a:gridCol w="1330850">
                  <a:extLst>
                    <a:ext uri="{9D8B030D-6E8A-4147-A177-3AD203B41FA5}">
                      <a16:colId xmlns:a16="http://schemas.microsoft.com/office/drawing/2014/main" val="20002"/>
                    </a:ext>
                  </a:extLst>
                </a:gridCol>
              </a:tblGrid>
              <a:tr h="309050">
                <a:tc>
                  <a:txBody>
                    <a:bodyPr/>
                    <a:lstStyle/>
                    <a:p>
                      <a:pPr marL="0" marR="0" lvl="0" indent="0" algn="ctr" rtl="0">
                        <a:lnSpc>
                          <a:spcPct val="100000"/>
                        </a:lnSpc>
                        <a:spcBef>
                          <a:spcPts val="0"/>
                        </a:spcBef>
                        <a:spcAft>
                          <a:spcPts val="0"/>
                        </a:spcAft>
                        <a:buClr>
                          <a:srgbClr val="000000"/>
                        </a:buClr>
                        <a:buSzPts val="1400"/>
                        <a:buFont typeface="Arial"/>
                        <a:buNone/>
                      </a:pPr>
                      <a:r>
                        <a:rPr lang="en" sz="1350" b="1" u="none" strike="noStrike" cap="none">
                          <a:solidFill>
                            <a:schemeClr val="dk1"/>
                          </a:solidFill>
                        </a:rPr>
                        <a:t>Joint Prob.</a:t>
                      </a:r>
                      <a:r>
                        <a:rPr lang="en" sz="1350">
                          <a:solidFill>
                            <a:schemeClr val="dk1"/>
                          </a:solidFill>
                        </a:rPr>
                        <a:t>(ΘxΘ)</a:t>
                      </a:r>
                      <a:endParaRPr sz="1350" u="none" strike="noStrike" cap="none"/>
                    </a:p>
                  </a:txBody>
                  <a:tcPr marL="68600" marR="68600"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350" b="1" u="none" strike="noStrike" cap="none">
                          <a:solidFill>
                            <a:schemeClr val="dk1"/>
                          </a:solidFill>
                        </a:rPr>
                        <a:t>Aggressive</a:t>
                      </a:r>
                      <a:endParaRPr sz="1350" u="none" strike="noStrike" cap="none"/>
                    </a:p>
                  </a:txBody>
                  <a:tcPr marL="68600" marR="68600"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350" b="1" u="none" strike="noStrike" cap="none">
                          <a:solidFill>
                            <a:schemeClr val="dk1"/>
                          </a:solidFill>
                        </a:rPr>
                        <a:t>Non-aggressive</a:t>
                      </a:r>
                      <a:endParaRPr sz="1350" u="none" strike="noStrike" cap="none"/>
                    </a:p>
                  </a:txBody>
                  <a:tcPr marL="68600" marR="68600"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317625">
                <a:tc>
                  <a:txBody>
                    <a:bodyPr/>
                    <a:lstStyle/>
                    <a:p>
                      <a:pPr marL="0" marR="0" lvl="0" indent="0" algn="ctr" rtl="0">
                        <a:lnSpc>
                          <a:spcPct val="100000"/>
                        </a:lnSpc>
                        <a:spcBef>
                          <a:spcPts val="0"/>
                        </a:spcBef>
                        <a:spcAft>
                          <a:spcPts val="0"/>
                        </a:spcAft>
                        <a:buClr>
                          <a:srgbClr val="000000"/>
                        </a:buClr>
                        <a:buSzPts val="1400"/>
                        <a:buFont typeface="Arial"/>
                        <a:buNone/>
                      </a:pPr>
                      <a:r>
                        <a:rPr lang="en" sz="1350" b="1" u="none" strike="noStrike" cap="none">
                          <a:solidFill>
                            <a:schemeClr val="dk1"/>
                          </a:solidFill>
                        </a:rPr>
                        <a:t>Aggressive</a:t>
                      </a:r>
                      <a:endParaRPr sz="1350" u="none" strike="noStrike" cap="none"/>
                    </a:p>
                  </a:txBody>
                  <a:tcPr marL="68600" marR="68600"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350" b="1" u="none" strike="noStrike" cap="none">
                          <a:solidFill>
                            <a:schemeClr val="dk1"/>
                          </a:solidFill>
                        </a:rPr>
                        <a:t>0.1</a:t>
                      </a:r>
                      <a:endParaRPr sz="1350" u="none" strike="noStrike" cap="none"/>
                    </a:p>
                  </a:txBody>
                  <a:tcPr marL="68600" marR="68600"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chemeClr val="dk1"/>
                          </a:solidFill>
                        </a:rPr>
                        <a:t>0.</a:t>
                      </a:r>
                      <a:r>
                        <a:rPr lang="en" b="1"/>
                        <a:t>5</a:t>
                      </a:r>
                      <a:endParaRPr sz="1100" u="none" strike="noStrike" cap="none"/>
                    </a:p>
                  </a:txBody>
                  <a:tcPr marL="68600" marR="68600"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323350">
                <a:tc>
                  <a:txBody>
                    <a:bodyPr/>
                    <a:lstStyle/>
                    <a:p>
                      <a:pPr marL="0" marR="0" lvl="0" indent="0" algn="ctr" rtl="0">
                        <a:lnSpc>
                          <a:spcPct val="100000"/>
                        </a:lnSpc>
                        <a:spcBef>
                          <a:spcPts val="0"/>
                        </a:spcBef>
                        <a:spcAft>
                          <a:spcPts val="0"/>
                        </a:spcAft>
                        <a:buClr>
                          <a:srgbClr val="000000"/>
                        </a:buClr>
                        <a:buSzPts val="1400"/>
                        <a:buFont typeface="Arial"/>
                        <a:buNone/>
                      </a:pPr>
                      <a:r>
                        <a:rPr lang="en" sz="1350" b="1" u="none" strike="noStrike" cap="none">
                          <a:solidFill>
                            <a:schemeClr val="dk1"/>
                          </a:solidFill>
                        </a:rPr>
                        <a:t>Non-aggressive</a:t>
                      </a:r>
                      <a:endParaRPr sz="1350" u="none" strike="noStrike" cap="none"/>
                    </a:p>
                  </a:txBody>
                  <a:tcPr marL="68600" marR="68600"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350" b="1" u="none" strike="noStrike" cap="none">
                          <a:solidFill>
                            <a:schemeClr val="dk1"/>
                          </a:solidFill>
                        </a:rPr>
                        <a:t>0.</a:t>
                      </a:r>
                      <a:r>
                        <a:rPr lang="en" sz="1350" b="1"/>
                        <a:t>3</a:t>
                      </a:r>
                      <a:endParaRPr sz="1350" u="none" strike="noStrike" cap="none"/>
                    </a:p>
                  </a:txBody>
                  <a:tcPr marL="68600" marR="68600"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F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chemeClr val="dk1"/>
                          </a:solidFill>
                        </a:rPr>
                        <a:t>0.1</a:t>
                      </a:r>
                      <a:endParaRPr sz="1100" u="none" strike="noStrike" cap="none"/>
                    </a:p>
                  </a:txBody>
                  <a:tcPr marL="68600" marR="68600" marT="34300" marB="343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bl>
          </a:graphicData>
        </a:graphic>
      </p:graphicFrame>
      <p:sp>
        <p:nvSpPr>
          <p:cNvPr id="235" name="Google Shape;235;p42"/>
          <p:cNvSpPr txBox="1"/>
          <p:nvPr/>
        </p:nvSpPr>
        <p:spPr>
          <a:xfrm>
            <a:off x="4617629" y="2066095"/>
            <a:ext cx="2814000" cy="484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 sz="1350">
                <a:solidFill>
                  <a:schemeClr val="dk1"/>
                </a:solidFill>
                <a:latin typeface="Calibri"/>
                <a:ea typeface="Calibri"/>
                <a:cs typeface="Calibri"/>
                <a:sym typeface="Calibri"/>
              </a:rPr>
              <a:t>AV</a:t>
            </a:r>
            <a:r>
              <a:rPr lang="en" sz="1350" b="0" i="0" u="none" strike="noStrike" cap="none">
                <a:solidFill>
                  <a:schemeClr val="dk1"/>
                </a:solidFill>
                <a:latin typeface="Calibri"/>
                <a:ea typeface="Calibri"/>
                <a:cs typeface="Calibri"/>
                <a:sym typeface="Calibri"/>
              </a:rPr>
              <a:t>: “I’m non-aggressive, therefore you are aggressive”</a:t>
            </a:r>
            <a:endParaRPr sz="1350" b="0" i="0" u="none" strike="noStrike" cap="none">
              <a:solidFill>
                <a:srgbClr val="000000"/>
              </a:solidFill>
              <a:latin typeface="Arial"/>
              <a:ea typeface="Arial"/>
              <a:cs typeface="Arial"/>
              <a:sym typeface="Arial"/>
            </a:endParaRPr>
          </a:p>
        </p:txBody>
      </p:sp>
      <p:grpSp>
        <p:nvGrpSpPr>
          <p:cNvPr id="236" name="Google Shape;236;p42"/>
          <p:cNvGrpSpPr/>
          <p:nvPr/>
        </p:nvGrpSpPr>
        <p:grpSpPr>
          <a:xfrm>
            <a:off x="6978873" y="2021676"/>
            <a:ext cx="1732846" cy="1337476"/>
            <a:chOff x="6978873" y="2021676"/>
            <a:chExt cx="1732846" cy="1337476"/>
          </a:xfrm>
        </p:grpSpPr>
        <p:pic>
          <p:nvPicPr>
            <p:cNvPr id="237" name="Google Shape;237;p42"/>
            <p:cNvPicPr preferRelativeResize="0"/>
            <p:nvPr/>
          </p:nvPicPr>
          <p:blipFill rotWithShape="1">
            <a:blip r:embed="rId3">
              <a:alphaModFix/>
            </a:blip>
            <a:srcRect/>
            <a:stretch/>
          </p:blipFill>
          <p:spPr>
            <a:xfrm>
              <a:off x="6978873" y="2964920"/>
              <a:ext cx="437239" cy="394232"/>
            </a:xfrm>
            <a:prstGeom prst="rect">
              <a:avLst/>
            </a:prstGeom>
            <a:noFill/>
            <a:ln>
              <a:noFill/>
            </a:ln>
          </p:spPr>
        </p:pic>
        <p:sp>
          <p:nvSpPr>
            <p:cNvPr id="238" name="Google Shape;238;p42"/>
            <p:cNvSpPr/>
            <p:nvPr/>
          </p:nvSpPr>
          <p:spPr>
            <a:xfrm>
              <a:off x="7359128" y="2021676"/>
              <a:ext cx="1352592" cy="1062288"/>
            </a:xfrm>
            <a:prstGeom prst="cloud">
              <a:avLst/>
            </a:prstGeom>
            <a:noFill/>
            <a:ln w="9525" cap="flat" cmpd="sng">
              <a:solidFill>
                <a:schemeClr val="dk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239" name="Google Shape;239;p42"/>
            <p:cNvPicPr preferRelativeResize="0"/>
            <p:nvPr/>
          </p:nvPicPr>
          <p:blipFill rotWithShape="1">
            <a:blip r:embed="rId4">
              <a:alphaModFix/>
            </a:blip>
            <a:srcRect/>
            <a:stretch/>
          </p:blipFill>
          <p:spPr>
            <a:xfrm>
              <a:off x="7670666" y="2152407"/>
              <a:ext cx="762397" cy="752329"/>
            </a:xfrm>
            <a:prstGeom prst="rect">
              <a:avLst/>
            </a:prstGeom>
            <a:noFill/>
            <a:ln>
              <a:noFill/>
            </a:ln>
          </p:spPr>
        </p:pic>
        <p:sp>
          <p:nvSpPr>
            <p:cNvPr id="240" name="Google Shape;240;p42"/>
            <p:cNvSpPr/>
            <p:nvPr/>
          </p:nvSpPr>
          <p:spPr>
            <a:xfrm>
              <a:off x="7229944" y="2846987"/>
              <a:ext cx="87300" cy="90000"/>
            </a:xfrm>
            <a:prstGeom prst="ellipse">
              <a:avLst/>
            </a:prstGeom>
            <a:noFill/>
            <a:ln w="9525" cap="flat" cmpd="sng">
              <a:solidFill>
                <a:schemeClr val="dk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41" name="Google Shape;241;p42"/>
            <p:cNvSpPr/>
            <p:nvPr/>
          </p:nvSpPr>
          <p:spPr>
            <a:xfrm>
              <a:off x="7264143" y="2712161"/>
              <a:ext cx="115500" cy="106800"/>
            </a:xfrm>
            <a:prstGeom prst="ellipse">
              <a:avLst/>
            </a:prstGeom>
            <a:noFill/>
            <a:ln w="9525" cap="flat" cmpd="sng">
              <a:solidFill>
                <a:schemeClr val="dk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42" name="Google Shape;242;p42"/>
            <p:cNvSpPr/>
            <p:nvPr/>
          </p:nvSpPr>
          <p:spPr>
            <a:xfrm flipH="1">
              <a:off x="8011826" y="2292100"/>
              <a:ext cx="158700" cy="106800"/>
            </a:xfrm>
            <a:prstGeom prst="rightArrow">
              <a:avLst>
                <a:gd name="adj1" fmla="val 50000"/>
                <a:gd name="adj2"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000000"/>
                  </a:solidFill>
                  <a:latin typeface="Arial"/>
                  <a:ea typeface="Arial"/>
                  <a:cs typeface="Arial"/>
                  <a:sym typeface="Arial"/>
                </a:rPr>
                <a:t>?</a:t>
              </a:r>
              <a:endParaRPr sz="1100" b="0" i="0" u="none" strike="noStrike" cap="none">
                <a:solidFill>
                  <a:srgbClr val="000000"/>
                </a:solidFill>
                <a:latin typeface="Arial"/>
                <a:ea typeface="Arial"/>
                <a:cs typeface="Arial"/>
                <a:sym typeface="Arial"/>
              </a:endParaRPr>
            </a:p>
          </p:txBody>
        </p:sp>
        <p:sp>
          <p:nvSpPr>
            <p:cNvPr id="243" name="Google Shape;243;p42"/>
            <p:cNvSpPr/>
            <p:nvPr/>
          </p:nvSpPr>
          <p:spPr>
            <a:xfrm rot="5400000" flipH="1">
              <a:off x="7846850" y="2446804"/>
              <a:ext cx="256200" cy="99300"/>
            </a:xfrm>
            <a:prstGeom prst="rightArrow">
              <a:avLst>
                <a:gd name="adj1" fmla="val 50000"/>
                <a:gd name="adj2" fmla="val 50000"/>
              </a:avLst>
            </a:prstGeom>
            <a:solidFill>
              <a:srgbClr val="B4A7D6"/>
            </a:solidFill>
            <a:ln w="9525" cap="flat" cmpd="sng">
              <a:solidFill>
                <a:schemeClr val="dk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000000"/>
                  </a:solidFill>
                  <a:latin typeface="Arial"/>
                  <a:ea typeface="Arial"/>
                  <a:cs typeface="Arial"/>
                  <a:sym typeface="Arial"/>
                </a:rPr>
                <a:t>?</a:t>
              </a:r>
              <a:endParaRPr sz="1100" b="0" i="0" u="none" strike="noStrike" cap="none">
                <a:solidFill>
                  <a:srgbClr val="000000"/>
                </a:solidFill>
                <a:latin typeface="Arial"/>
                <a:ea typeface="Arial"/>
                <a:cs typeface="Arial"/>
                <a:sym typeface="Arial"/>
              </a:endParaRPr>
            </a:p>
          </p:txBody>
        </p:sp>
      </p:grpSp>
      <p:sp>
        <p:nvSpPr>
          <p:cNvPr id="244" name="Google Shape;244;p42"/>
          <p:cNvSpPr/>
          <p:nvPr/>
        </p:nvSpPr>
        <p:spPr>
          <a:xfrm rot="10800000" flipH="1">
            <a:off x="7118191" y="3205262"/>
            <a:ext cx="158700" cy="21600"/>
          </a:xfrm>
          <a:prstGeom prst="roundRect">
            <a:avLst>
              <a:gd name="adj" fmla="val 16667"/>
            </a:avLst>
          </a:prstGeom>
          <a:solidFill>
            <a:srgbClr val="FFFFFF"/>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45" name="Google Shape;245;p42"/>
          <p:cNvSpPr txBox="1"/>
          <p:nvPr/>
        </p:nvSpPr>
        <p:spPr>
          <a:xfrm>
            <a:off x="2786600" y="2475000"/>
            <a:ext cx="815700" cy="2769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350" b="1" i="0" u="none" strike="noStrike" cap="none">
                <a:solidFill>
                  <a:schemeClr val="dk1"/>
                </a:solidFill>
                <a:latin typeface="Calibri"/>
                <a:ea typeface="Calibri"/>
                <a:cs typeface="Calibri"/>
                <a:sym typeface="Calibri"/>
              </a:rPr>
              <a:t>Human</a:t>
            </a:r>
            <a:endParaRPr sz="1350" b="0" i="0" u="none" strike="noStrike" cap="none">
              <a:solidFill>
                <a:srgbClr val="000000"/>
              </a:solidFill>
              <a:latin typeface="Arial"/>
              <a:ea typeface="Arial"/>
              <a:cs typeface="Arial"/>
              <a:sym typeface="Arial"/>
            </a:endParaRPr>
          </a:p>
        </p:txBody>
      </p:sp>
      <p:sp>
        <p:nvSpPr>
          <p:cNvPr id="246" name="Google Shape;246;p42"/>
          <p:cNvSpPr txBox="1"/>
          <p:nvPr/>
        </p:nvSpPr>
        <p:spPr>
          <a:xfrm rot="-5400000">
            <a:off x="396331" y="3222867"/>
            <a:ext cx="570600" cy="2769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350" b="1">
                <a:solidFill>
                  <a:schemeClr val="dk1"/>
                </a:solidFill>
                <a:latin typeface="Calibri"/>
                <a:ea typeface="Calibri"/>
                <a:cs typeface="Calibri"/>
                <a:sym typeface="Calibri"/>
              </a:rPr>
              <a:t>AV</a:t>
            </a:r>
            <a:endParaRPr sz="1350" b="0" i="0" u="none" strike="noStrike" cap="none">
              <a:solidFill>
                <a:srgbClr val="000000"/>
              </a:solidFill>
              <a:latin typeface="Arial"/>
              <a:ea typeface="Arial"/>
              <a:cs typeface="Arial"/>
              <a:sym typeface="Arial"/>
            </a:endParaRPr>
          </a:p>
        </p:txBody>
      </p:sp>
      <p:cxnSp>
        <p:nvCxnSpPr>
          <p:cNvPr id="247" name="Google Shape;247;p42"/>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sp>
        <p:nvSpPr>
          <p:cNvPr id="248" name="Google Shape;248;p42"/>
          <p:cNvSpPr/>
          <p:nvPr/>
        </p:nvSpPr>
        <p:spPr>
          <a:xfrm>
            <a:off x="108409" y="138988"/>
            <a:ext cx="7136400" cy="3621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100" b="1">
                <a:latin typeface="Times New Roman"/>
                <a:ea typeface="Times New Roman"/>
                <a:cs typeface="Times New Roman"/>
                <a:sym typeface="Times New Roman"/>
              </a:rPr>
              <a:t>What is empathy?</a:t>
            </a:r>
            <a:endParaRPr sz="2100" b="1">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SzPts val="1100"/>
              <a:buFont typeface="Arial"/>
              <a:buNone/>
            </a:pPr>
            <a:endParaRPr sz="2100" b="1">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100"/>
              <a:buFont typeface="Times New Roman"/>
              <a:buNone/>
            </a:pPr>
            <a:endParaRPr sz="2100" b="1">
              <a:latin typeface="Times New Roman"/>
              <a:ea typeface="Times New Roman"/>
              <a:cs typeface="Times New Roman"/>
              <a:sym typeface="Times New Roman"/>
            </a:endParaRPr>
          </a:p>
        </p:txBody>
      </p:sp>
      <p:pic>
        <p:nvPicPr>
          <p:cNvPr id="249" name="Google Shape;249;p42"/>
          <p:cNvPicPr preferRelativeResize="0"/>
          <p:nvPr/>
        </p:nvPicPr>
        <p:blipFill rotWithShape="1">
          <a:blip r:embed="rId5">
            <a:alphaModFix/>
          </a:blip>
          <a:srcRect/>
          <a:stretch/>
        </p:blipFill>
        <p:spPr>
          <a:xfrm>
            <a:off x="7010751" y="261800"/>
            <a:ext cx="2011848" cy="362100"/>
          </a:xfrm>
          <a:prstGeom prst="rect">
            <a:avLst/>
          </a:prstGeom>
          <a:noFill/>
          <a:ln>
            <a:noFill/>
          </a:ln>
        </p:spPr>
      </p:pic>
      <p:cxnSp>
        <p:nvCxnSpPr>
          <p:cNvPr id="250" name="Google Shape;250;p42"/>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251" name="Google Shape;251;p42"/>
          <p:cNvSpPr/>
          <p:nvPr/>
        </p:nvSpPr>
        <p:spPr>
          <a:xfrm>
            <a:off x="908575" y="3472775"/>
            <a:ext cx="3873000" cy="313800"/>
          </a:xfrm>
          <a:prstGeom prst="rect">
            <a:avLst/>
          </a:prstGeom>
          <a:noFill/>
          <a:ln w="38100" cap="flat" cmpd="sng">
            <a:solidFill>
              <a:srgbClr val="BF9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52" name="Google Shape;252;p42"/>
          <p:cNvSpPr/>
          <p:nvPr/>
        </p:nvSpPr>
        <p:spPr>
          <a:xfrm>
            <a:off x="3462600" y="3152195"/>
            <a:ext cx="1319100" cy="276900"/>
          </a:xfrm>
          <a:prstGeom prst="rect">
            <a:avLst/>
          </a:prstGeom>
          <a:solidFill>
            <a:srgbClr val="7030A0">
              <a:alpha val="49800"/>
            </a:srgbClr>
          </a:solidFill>
          <a:ln w="38100" cap="flat" cmpd="sng">
            <a:solidFill>
              <a:srgbClr val="7030A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2" name="Group 1">
            <a:extLst>
              <a:ext uri="{FF2B5EF4-FFF2-40B4-BE49-F238E27FC236}">
                <a16:creationId xmlns:a16="http://schemas.microsoft.com/office/drawing/2014/main" id="{672E5956-9F99-4298-A77B-878AF5E8BAD0}"/>
              </a:ext>
            </a:extLst>
          </p:cNvPr>
          <p:cNvGrpSpPr/>
          <p:nvPr/>
        </p:nvGrpSpPr>
        <p:grpSpPr>
          <a:xfrm>
            <a:off x="7064795" y="3429102"/>
            <a:ext cx="1764058" cy="1277001"/>
            <a:chOff x="7064795" y="3429102"/>
            <a:chExt cx="1764058" cy="1277001"/>
          </a:xfrm>
        </p:grpSpPr>
        <p:pic>
          <p:nvPicPr>
            <p:cNvPr id="254" name="Google Shape;254;p42"/>
            <p:cNvPicPr preferRelativeResize="0"/>
            <p:nvPr/>
          </p:nvPicPr>
          <p:blipFill rotWithShape="1">
            <a:blip r:embed="rId3">
              <a:alphaModFix/>
            </a:blip>
            <a:srcRect/>
            <a:stretch/>
          </p:blipFill>
          <p:spPr>
            <a:xfrm>
              <a:off x="7064795" y="4329697"/>
              <a:ext cx="445119" cy="376406"/>
            </a:xfrm>
            <a:prstGeom prst="rect">
              <a:avLst/>
            </a:prstGeom>
            <a:noFill/>
            <a:ln>
              <a:noFill/>
            </a:ln>
          </p:spPr>
        </p:pic>
        <p:sp>
          <p:nvSpPr>
            <p:cNvPr id="255" name="Google Shape;255;p42"/>
            <p:cNvSpPr/>
            <p:nvPr/>
          </p:nvSpPr>
          <p:spPr>
            <a:xfrm>
              <a:off x="7451904" y="3429102"/>
              <a:ext cx="1376949" cy="1014286"/>
            </a:xfrm>
            <a:prstGeom prst="cloud">
              <a:avLst/>
            </a:prstGeom>
            <a:noFill/>
            <a:ln w="9525" cap="flat" cmpd="sng">
              <a:solidFill>
                <a:schemeClr val="dk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56" name="Google Shape;256;p42"/>
            <p:cNvSpPr/>
            <p:nvPr/>
          </p:nvSpPr>
          <p:spPr>
            <a:xfrm>
              <a:off x="7320391" y="4217096"/>
              <a:ext cx="88893" cy="85866"/>
            </a:xfrm>
            <a:prstGeom prst="ellipse">
              <a:avLst/>
            </a:prstGeom>
            <a:noFill/>
            <a:ln w="9525" cap="flat" cmpd="sng">
              <a:solidFill>
                <a:schemeClr val="dk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57" name="Google Shape;257;p42"/>
            <p:cNvSpPr/>
            <p:nvPr/>
          </p:nvSpPr>
          <p:spPr>
            <a:xfrm>
              <a:off x="7355207" y="4088367"/>
              <a:ext cx="117705" cy="101992"/>
            </a:xfrm>
            <a:prstGeom prst="ellipse">
              <a:avLst/>
            </a:prstGeom>
            <a:noFill/>
            <a:ln w="9525" cap="flat" cmpd="sng">
              <a:solidFill>
                <a:schemeClr val="dk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pic>
          <p:nvPicPr>
            <p:cNvPr id="258" name="Google Shape;258;p42"/>
            <p:cNvPicPr preferRelativeResize="0"/>
            <p:nvPr/>
          </p:nvPicPr>
          <p:blipFill rotWithShape="1">
            <a:blip r:embed="rId4">
              <a:alphaModFix/>
            </a:blip>
            <a:srcRect/>
            <a:stretch/>
          </p:blipFill>
          <p:spPr>
            <a:xfrm>
              <a:off x="7769057" y="3553922"/>
              <a:ext cx="776139" cy="718313"/>
            </a:xfrm>
            <a:prstGeom prst="rect">
              <a:avLst/>
            </a:prstGeom>
            <a:noFill/>
            <a:ln>
              <a:noFill/>
            </a:ln>
          </p:spPr>
        </p:pic>
        <p:sp>
          <p:nvSpPr>
            <p:cNvPr id="259" name="Google Shape;259;p42"/>
            <p:cNvSpPr/>
            <p:nvPr/>
          </p:nvSpPr>
          <p:spPr>
            <a:xfrm flipH="1">
              <a:off x="8119124" y="3687300"/>
              <a:ext cx="158801" cy="101992"/>
            </a:xfrm>
            <a:prstGeom prst="rightArrow">
              <a:avLst>
                <a:gd name="adj1" fmla="val 50000"/>
                <a:gd name="adj2" fmla="val 50000"/>
              </a:avLst>
            </a:prstGeom>
            <a:solidFill>
              <a:srgbClr val="FCE5CD"/>
            </a:solidFill>
            <a:ln w="9525" cap="flat" cmpd="sng">
              <a:solidFill>
                <a:schemeClr val="dk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000000"/>
                  </a:solidFill>
                  <a:latin typeface="Arial"/>
                  <a:ea typeface="Arial"/>
                  <a:cs typeface="Arial"/>
                  <a:sym typeface="Arial"/>
                </a:rPr>
                <a:t>?</a:t>
              </a:r>
              <a:endParaRPr sz="1100" b="0" i="0" u="none" strike="noStrike" cap="none">
                <a:solidFill>
                  <a:srgbClr val="000000"/>
                </a:solidFill>
                <a:latin typeface="Arial"/>
                <a:ea typeface="Arial"/>
                <a:cs typeface="Arial"/>
                <a:sym typeface="Arial"/>
              </a:endParaRPr>
            </a:p>
          </p:txBody>
        </p:sp>
        <p:sp>
          <p:nvSpPr>
            <p:cNvPr id="260" name="Google Shape;260;p42"/>
            <p:cNvSpPr/>
            <p:nvPr/>
          </p:nvSpPr>
          <p:spPr>
            <a:xfrm rot="5400000" flipH="1">
              <a:off x="7934593" y="3831221"/>
              <a:ext cx="288385" cy="101177"/>
            </a:xfrm>
            <a:prstGeom prst="rightArrow">
              <a:avLst>
                <a:gd name="adj1" fmla="val 50000"/>
                <a:gd name="adj2" fmla="val 50000"/>
              </a:avLst>
            </a:prstGeom>
            <a:solidFill>
              <a:srgbClr val="B4A7D6"/>
            </a:solidFill>
            <a:ln w="9525" cap="flat" cmpd="sng">
              <a:solidFill>
                <a:schemeClr val="dk2"/>
              </a:solidFill>
              <a:prstDash val="solid"/>
              <a:round/>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000000"/>
                  </a:solidFill>
                  <a:latin typeface="Arial"/>
                  <a:ea typeface="Arial"/>
                  <a:cs typeface="Arial"/>
                  <a:sym typeface="Arial"/>
                </a:rPr>
                <a:t>?</a:t>
              </a:r>
              <a:endParaRPr sz="1100" b="0" i="0" u="none" strike="noStrike" cap="none">
                <a:solidFill>
                  <a:srgbClr val="000000"/>
                </a:solidFill>
                <a:latin typeface="Arial"/>
                <a:ea typeface="Arial"/>
                <a:cs typeface="Arial"/>
                <a:sym typeface="Arial"/>
              </a:endParaRPr>
            </a:p>
          </p:txBody>
        </p:sp>
        <p:sp>
          <p:nvSpPr>
            <p:cNvPr id="261" name="Google Shape;261;p42"/>
            <p:cNvSpPr/>
            <p:nvPr/>
          </p:nvSpPr>
          <p:spPr>
            <a:xfrm rot="10800000">
              <a:off x="7187786" y="4433022"/>
              <a:ext cx="192960" cy="143700"/>
            </a:xfrm>
            <a:prstGeom prst="blockArc">
              <a:avLst>
                <a:gd name="adj1" fmla="val 10800000"/>
                <a:gd name="adj2" fmla="val 0"/>
                <a:gd name="adj3" fmla="val 25000"/>
              </a:avLst>
            </a:prstGeom>
            <a:solidFill>
              <a:srgbClr val="FFFFFF"/>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grpSp>
      <p:sp>
        <p:nvSpPr>
          <p:cNvPr id="262" name="Google Shape;262;p42"/>
          <p:cNvSpPr txBox="1"/>
          <p:nvPr/>
        </p:nvSpPr>
        <p:spPr>
          <a:xfrm>
            <a:off x="4617631" y="3893094"/>
            <a:ext cx="2431500" cy="9003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 sz="1350">
                <a:solidFill>
                  <a:schemeClr val="dk1"/>
                </a:solidFill>
                <a:latin typeface="Calibri"/>
                <a:ea typeface="Calibri"/>
                <a:cs typeface="Calibri"/>
                <a:sym typeface="Calibri"/>
              </a:rPr>
              <a:t>AV</a:t>
            </a:r>
            <a:r>
              <a:rPr lang="en" sz="1350" b="0" i="0" u="none" strike="noStrike" cap="none">
                <a:solidFill>
                  <a:schemeClr val="dk1"/>
                </a:solidFill>
                <a:latin typeface="Calibri"/>
                <a:ea typeface="Calibri"/>
                <a:cs typeface="Calibri"/>
                <a:sym typeface="Calibri"/>
              </a:rPr>
              <a:t>: “The best explanation is you believed I’m aggressive, and I believed you are non-aggressive.”</a:t>
            </a:r>
            <a:endParaRPr sz="1350" b="0" i="0" u="none" strike="noStrike" cap="none">
              <a:solidFill>
                <a:srgbClr val="000000"/>
              </a:solidFill>
              <a:latin typeface="Arial"/>
              <a:ea typeface="Arial"/>
              <a:cs typeface="Arial"/>
              <a:sym typeface="Arial"/>
            </a:endParaRPr>
          </a:p>
        </p:txBody>
      </p:sp>
      <p:cxnSp>
        <p:nvCxnSpPr>
          <p:cNvPr id="263" name="Google Shape;263;p42"/>
          <p:cNvCxnSpPr>
            <a:stCxn id="251" idx="3"/>
          </p:cNvCxnSpPr>
          <p:nvPr/>
        </p:nvCxnSpPr>
        <p:spPr>
          <a:xfrm rot="10800000" flipH="1">
            <a:off x="4781575" y="2730875"/>
            <a:ext cx="1834800" cy="898800"/>
          </a:xfrm>
          <a:prstGeom prst="straightConnector1">
            <a:avLst/>
          </a:prstGeom>
          <a:noFill/>
          <a:ln w="28575" cap="flat" cmpd="sng">
            <a:solidFill>
              <a:srgbClr val="BF9000"/>
            </a:solidFill>
            <a:prstDash val="solid"/>
            <a:round/>
            <a:headEnd type="none" w="med" len="med"/>
            <a:tailEnd type="triangle" w="med" len="med"/>
          </a:ln>
        </p:spPr>
      </p:cxnSp>
      <p:cxnSp>
        <p:nvCxnSpPr>
          <p:cNvPr id="264" name="Google Shape;264;p42"/>
          <p:cNvCxnSpPr>
            <a:stCxn id="252" idx="3"/>
          </p:cNvCxnSpPr>
          <p:nvPr/>
        </p:nvCxnSpPr>
        <p:spPr>
          <a:xfrm>
            <a:off x="4781700" y="3290645"/>
            <a:ext cx="2115900" cy="557700"/>
          </a:xfrm>
          <a:prstGeom prst="straightConnector1">
            <a:avLst/>
          </a:prstGeom>
          <a:noFill/>
          <a:ln w="28575" cap="flat" cmpd="sng">
            <a:solidFill>
              <a:srgbClr val="7030A0"/>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5"/>
                                        </p:tgtEl>
                                        <p:attrNameLst>
                                          <p:attrName>style.visibility</p:attrName>
                                        </p:attrNameLst>
                                      </p:cBhvr>
                                      <p:to>
                                        <p:strVal val="visible"/>
                                      </p:to>
                                    </p:set>
                                    <p:animEffect transition="in" filter="fade">
                                      <p:cBhvr>
                                        <p:cTn id="7" dur="1000"/>
                                        <p:tgtEl>
                                          <p:spTgt spid="235"/>
                                        </p:tgtEl>
                                      </p:cBhvr>
                                    </p:animEffect>
                                  </p:childTnLst>
                                </p:cTn>
                              </p:par>
                              <p:par>
                                <p:cTn id="8" presetID="10" presetClass="entr" presetSubtype="0" fill="hold" nodeType="withEffect">
                                  <p:stCondLst>
                                    <p:cond delay="0"/>
                                  </p:stCondLst>
                                  <p:childTnLst>
                                    <p:set>
                                      <p:cBhvr>
                                        <p:cTn id="9" dur="1" fill="hold">
                                          <p:stCondLst>
                                            <p:cond delay="0"/>
                                          </p:stCondLst>
                                        </p:cTn>
                                        <p:tgtEl>
                                          <p:spTgt spid="236"/>
                                        </p:tgtEl>
                                        <p:attrNameLst>
                                          <p:attrName>style.visibility</p:attrName>
                                        </p:attrNameLst>
                                      </p:cBhvr>
                                      <p:to>
                                        <p:strVal val="visible"/>
                                      </p:to>
                                    </p:set>
                                    <p:animEffect transition="in" filter="fade">
                                      <p:cBhvr>
                                        <p:cTn id="10" dur="1000"/>
                                        <p:tgtEl>
                                          <p:spTgt spid="236"/>
                                        </p:tgtEl>
                                      </p:cBhvr>
                                    </p:animEffect>
                                  </p:childTnLst>
                                </p:cTn>
                              </p:par>
                              <p:par>
                                <p:cTn id="11" presetID="10" presetClass="entr" presetSubtype="0" fill="hold" nodeType="withEffect">
                                  <p:stCondLst>
                                    <p:cond delay="0"/>
                                  </p:stCondLst>
                                  <p:childTnLst>
                                    <p:set>
                                      <p:cBhvr>
                                        <p:cTn id="12" dur="1" fill="hold">
                                          <p:stCondLst>
                                            <p:cond delay="0"/>
                                          </p:stCondLst>
                                        </p:cTn>
                                        <p:tgtEl>
                                          <p:spTgt spid="263"/>
                                        </p:tgtEl>
                                        <p:attrNameLst>
                                          <p:attrName>style.visibility</p:attrName>
                                        </p:attrNameLst>
                                      </p:cBhvr>
                                      <p:to>
                                        <p:strVal val="visible"/>
                                      </p:to>
                                    </p:set>
                                    <p:animEffect transition="in" filter="fade">
                                      <p:cBhvr>
                                        <p:cTn id="13" dur="1000"/>
                                        <p:tgtEl>
                                          <p:spTgt spid="263"/>
                                        </p:tgtEl>
                                      </p:cBhvr>
                                    </p:animEffect>
                                  </p:childTnLst>
                                </p:cTn>
                              </p:par>
                              <p:par>
                                <p:cTn id="14" presetID="10" presetClass="entr" presetSubtype="0" fill="hold" nodeType="withEffect">
                                  <p:stCondLst>
                                    <p:cond delay="0"/>
                                  </p:stCondLst>
                                  <p:childTnLst>
                                    <p:set>
                                      <p:cBhvr>
                                        <p:cTn id="15" dur="1" fill="hold">
                                          <p:stCondLst>
                                            <p:cond delay="0"/>
                                          </p:stCondLst>
                                        </p:cTn>
                                        <p:tgtEl>
                                          <p:spTgt spid="251"/>
                                        </p:tgtEl>
                                        <p:attrNameLst>
                                          <p:attrName>style.visibility</p:attrName>
                                        </p:attrNameLst>
                                      </p:cBhvr>
                                      <p:to>
                                        <p:strVal val="visible"/>
                                      </p:to>
                                    </p:set>
                                    <p:animEffect transition="in" filter="fade">
                                      <p:cBhvr>
                                        <p:cTn id="16" dur="1000"/>
                                        <p:tgtEl>
                                          <p:spTgt spid="251"/>
                                        </p:tgtEl>
                                      </p:cBhvr>
                                    </p:animEffect>
                                  </p:childTnLst>
                                </p:cTn>
                              </p:par>
                              <p:par>
                                <p:cTn id="17" presetID="10" presetClass="entr" presetSubtype="0" fill="hold" nodeType="withEffect">
                                  <p:stCondLst>
                                    <p:cond delay="0"/>
                                  </p:stCondLst>
                                  <p:childTnLst>
                                    <p:set>
                                      <p:cBhvr>
                                        <p:cTn id="18" dur="1" fill="hold">
                                          <p:stCondLst>
                                            <p:cond delay="0"/>
                                          </p:stCondLst>
                                        </p:cTn>
                                        <p:tgtEl>
                                          <p:spTgt spid="251"/>
                                        </p:tgtEl>
                                        <p:attrNameLst>
                                          <p:attrName>style.visibility</p:attrName>
                                        </p:attrNameLst>
                                      </p:cBhvr>
                                      <p:to>
                                        <p:strVal val="visible"/>
                                      </p:to>
                                    </p:set>
                                    <p:animEffect transition="in" filter="fade">
                                      <p:cBhvr>
                                        <p:cTn id="19" dur="1000"/>
                                        <p:tgtEl>
                                          <p:spTgt spid="25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52"/>
                                        </p:tgtEl>
                                        <p:attrNameLst>
                                          <p:attrName>style.visibility</p:attrName>
                                        </p:attrNameLst>
                                      </p:cBhvr>
                                      <p:to>
                                        <p:strVal val="visible"/>
                                      </p:to>
                                    </p:set>
                                    <p:animEffect transition="in" filter="fade">
                                      <p:cBhvr>
                                        <p:cTn id="24" dur="1000"/>
                                        <p:tgtEl>
                                          <p:spTgt spid="252"/>
                                        </p:tgtEl>
                                      </p:cBhvr>
                                    </p:animEffect>
                                  </p:childTnLst>
                                </p:cTn>
                              </p:par>
                              <p:par>
                                <p:cTn id="25" presetID="10" presetClass="entr" presetSubtype="0" fill="hold" nodeType="withEffect">
                                  <p:stCondLst>
                                    <p:cond delay="0"/>
                                  </p:stCondLst>
                                  <p:childTnLst>
                                    <p:set>
                                      <p:cBhvr>
                                        <p:cTn id="26" dur="1" fill="hold">
                                          <p:stCondLst>
                                            <p:cond delay="0"/>
                                          </p:stCondLst>
                                        </p:cTn>
                                        <p:tgtEl>
                                          <p:spTgt spid="262"/>
                                        </p:tgtEl>
                                        <p:attrNameLst>
                                          <p:attrName>style.visibility</p:attrName>
                                        </p:attrNameLst>
                                      </p:cBhvr>
                                      <p:to>
                                        <p:strVal val="visible"/>
                                      </p:to>
                                    </p:set>
                                    <p:animEffect transition="in" filter="fade">
                                      <p:cBhvr>
                                        <p:cTn id="27" dur="1000"/>
                                        <p:tgtEl>
                                          <p:spTgt spid="262"/>
                                        </p:tgtEl>
                                      </p:cBhvr>
                                    </p:animEffect>
                                  </p:childTnLst>
                                </p:cTn>
                              </p:par>
                              <p:par>
                                <p:cTn id="28" presetID="10" presetClass="entr" presetSubtype="0" fill="hold" nodeType="withEffect">
                                  <p:stCondLst>
                                    <p:cond delay="0"/>
                                  </p:stCondLst>
                                  <p:childTnLst>
                                    <p:set>
                                      <p:cBhvr>
                                        <p:cTn id="29" dur="1" fill="hold">
                                          <p:stCondLst>
                                            <p:cond delay="0"/>
                                          </p:stCondLst>
                                        </p:cTn>
                                        <p:tgtEl>
                                          <p:spTgt spid="264"/>
                                        </p:tgtEl>
                                        <p:attrNameLst>
                                          <p:attrName>style.visibility</p:attrName>
                                        </p:attrNameLst>
                                      </p:cBhvr>
                                      <p:to>
                                        <p:strVal val="visible"/>
                                      </p:to>
                                    </p:set>
                                    <p:animEffect transition="in" filter="fade">
                                      <p:cBhvr>
                                        <p:cTn id="30" dur="1000"/>
                                        <p:tgtEl>
                                          <p:spTgt spid="264"/>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cxnSp>
        <p:nvCxnSpPr>
          <p:cNvPr id="269" name="Google Shape;269;p43"/>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270" name="Google Shape;270;p43"/>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271" name="Google Shape;271;p43"/>
          <p:cNvSpPr txBox="1">
            <a:spLocks noGrp="1"/>
          </p:cNvSpPr>
          <p:nvPr>
            <p:ph type="sldNum" idx="12"/>
          </p:nvPr>
        </p:nvSpPr>
        <p:spPr>
          <a:xfrm>
            <a:off x="8377304" y="4803219"/>
            <a:ext cx="138300" cy="201900"/>
          </a:xfrm>
          <a:prstGeom prst="rect">
            <a:avLst/>
          </a:prstGeom>
          <a:noFill/>
          <a:ln>
            <a:noFill/>
          </a:ln>
        </p:spPr>
        <p:txBody>
          <a:bodyPr spcFirstLastPara="1" wrap="square" lIns="34275" tIns="34275" rIns="34275" bIns="34275" anchor="ctr" anchorCtr="0">
            <a:noAutofit/>
          </a:bodyPr>
          <a:lstStyle/>
          <a:p>
            <a:pPr marL="0" lvl="0" indent="0" algn="r" rtl="0">
              <a:spcBef>
                <a:spcPts val="0"/>
              </a:spcBef>
              <a:spcAft>
                <a:spcPts val="0"/>
              </a:spcAft>
              <a:buNone/>
            </a:pPr>
            <a:fld id="{00000000-1234-1234-1234-123412341234}" type="slidenum">
              <a:rPr lang="en"/>
              <a:t>5</a:t>
            </a:fld>
            <a:endParaRPr/>
          </a:p>
        </p:txBody>
      </p:sp>
      <p:pic>
        <p:nvPicPr>
          <p:cNvPr id="272" name="Google Shape;272;p43"/>
          <p:cNvPicPr preferRelativeResize="0"/>
          <p:nvPr/>
        </p:nvPicPr>
        <p:blipFill rotWithShape="1">
          <a:blip r:embed="rId3">
            <a:alphaModFix/>
          </a:blip>
          <a:srcRect/>
          <a:stretch/>
        </p:blipFill>
        <p:spPr>
          <a:xfrm>
            <a:off x="7010751" y="261800"/>
            <a:ext cx="2011848" cy="362100"/>
          </a:xfrm>
          <a:prstGeom prst="rect">
            <a:avLst/>
          </a:prstGeom>
          <a:noFill/>
          <a:ln>
            <a:noFill/>
          </a:ln>
        </p:spPr>
      </p:pic>
      <p:sp>
        <p:nvSpPr>
          <p:cNvPr id="273" name="Google Shape;273;p43"/>
          <p:cNvSpPr txBox="1"/>
          <p:nvPr/>
        </p:nvSpPr>
        <p:spPr>
          <a:xfrm>
            <a:off x="207136" y="1033951"/>
            <a:ext cx="6619200" cy="646200"/>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None/>
            </a:pPr>
            <a:r>
              <a:rPr lang="en" sz="1200">
                <a:solidFill>
                  <a:srgbClr val="FFFFFF"/>
                </a:solidFill>
                <a:latin typeface="Calibri"/>
                <a:ea typeface="Calibri"/>
                <a:cs typeface="Calibri"/>
                <a:sym typeface="Calibri"/>
              </a:rPr>
              <a:t>February 27-28, 2020  |  ARLINGTON, VIRGINIA</a:t>
            </a:r>
            <a:endParaRPr sz="1800">
              <a:solidFill>
                <a:srgbClr val="000000"/>
              </a:solidFill>
              <a:latin typeface="Calibri"/>
              <a:ea typeface="Calibri"/>
              <a:cs typeface="Calibri"/>
              <a:sym typeface="Calibri"/>
            </a:endParaRPr>
          </a:p>
        </p:txBody>
      </p:sp>
      <p:sp>
        <p:nvSpPr>
          <p:cNvPr id="274" name="Google Shape;274;p43"/>
          <p:cNvSpPr txBox="1"/>
          <p:nvPr/>
        </p:nvSpPr>
        <p:spPr>
          <a:xfrm>
            <a:off x="114300" y="723900"/>
            <a:ext cx="8908200" cy="895500"/>
          </a:xfrm>
          <a:prstGeom prst="rect">
            <a:avLst/>
          </a:prstGeom>
          <a:noFill/>
          <a:ln>
            <a:noFill/>
          </a:ln>
        </p:spPr>
        <p:txBody>
          <a:bodyPr spcFirstLastPara="1" wrap="square" lIns="68575" tIns="34275" rIns="68575" bIns="34275" anchor="t" anchorCtr="0">
            <a:noAutofit/>
          </a:bodyPr>
          <a:lstStyle/>
          <a:p>
            <a:pPr marL="177800" marR="0" lvl="0" indent="-184150" algn="l" rtl="0">
              <a:lnSpc>
                <a:spcPct val="115000"/>
              </a:lnSpc>
              <a:spcBef>
                <a:spcPts val="500"/>
              </a:spcBef>
              <a:spcAft>
                <a:spcPts val="0"/>
              </a:spcAft>
              <a:buSzPts val="1500"/>
              <a:buChar char="•"/>
            </a:pPr>
            <a:r>
              <a:rPr lang="en" sz="1500">
                <a:latin typeface="Calibri"/>
                <a:ea typeface="Calibri"/>
                <a:cs typeface="Calibri"/>
                <a:sym typeface="Calibri"/>
              </a:rPr>
              <a:t>Computing intent inference online </a:t>
            </a:r>
            <a:r>
              <a:rPr lang="en" sz="1500" b="1">
                <a:latin typeface="Calibri"/>
                <a:ea typeface="Calibri"/>
                <a:cs typeface="Calibri"/>
                <a:sym typeface="Calibri"/>
              </a:rPr>
              <a:t>computationally expensive</a:t>
            </a:r>
            <a:r>
              <a:rPr lang="en" sz="1500">
                <a:latin typeface="Calibri"/>
                <a:ea typeface="Calibri"/>
                <a:cs typeface="Calibri"/>
                <a:sym typeface="Calibri"/>
              </a:rPr>
              <a:t> and </a:t>
            </a:r>
            <a:r>
              <a:rPr lang="en" sz="1500" b="1">
                <a:latin typeface="Calibri"/>
                <a:ea typeface="Calibri"/>
                <a:cs typeface="Calibri"/>
                <a:sym typeface="Calibri"/>
              </a:rPr>
              <a:t>does not provide additional information</a:t>
            </a:r>
            <a:r>
              <a:rPr lang="en" sz="1500">
                <a:latin typeface="Calibri"/>
                <a:ea typeface="Calibri"/>
                <a:cs typeface="Calibri"/>
                <a:sym typeface="Calibri"/>
              </a:rPr>
              <a:t> </a:t>
            </a:r>
            <a:r>
              <a:rPr lang="en" sz="1500" baseline="30000">
                <a:solidFill>
                  <a:srgbClr val="000000"/>
                </a:solidFill>
                <a:latin typeface="Calibri"/>
                <a:ea typeface="Calibri"/>
                <a:cs typeface="Calibri"/>
                <a:sym typeface="Calibri"/>
              </a:rPr>
              <a:t>1</a:t>
            </a:r>
            <a:endParaRPr sz="1500">
              <a:latin typeface="Calibri"/>
              <a:ea typeface="Calibri"/>
              <a:cs typeface="Calibri"/>
              <a:sym typeface="Calibri"/>
            </a:endParaRPr>
          </a:p>
          <a:p>
            <a:pPr marL="177800" marR="0" lvl="0" indent="-184150" algn="l" rtl="0">
              <a:lnSpc>
                <a:spcPct val="115000"/>
              </a:lnSpc>
              <a:spcBef>
                <a:spcPts val="500"/>
              </a:spcBef>
              <a:spcAft>
                <a:spcPts val="0"/>
              </a:spcAft>
              <a:buClr>
                <a:srgbClr val="000000"/>
              </a:buClr>
              <a:buSzPts val="1500"/>
              <a:buChar char="•"/>
            </a:pPr>
            <a:r>
              <a:rPr lang="en" sz="1500">
                <a:latin typeface="Calibri"/>
                <a:ea typeface="Calibri"/>
                <a:cs typeface="Calibri"/>
                <a:sym typeface="Calibri"/>
              </a:rPr>
              <a:t>Our proposed </a:t>
            </a:r>
            <a:r>
              <a:rPr lang="en" sz="1500" b="1">
                <a:latin typeface="Calibri"/>
                <a:ea typeface="Calibri"/>
                <a:cs typeface="Calibri"/>
                <a:sym typeface="Calibri"/>
              </a:rPr>
              <a:t>RL based intermittent intent inference</a:t>
            </a:r>
            <a:r>
              <a:rPr lang="en" sz="1500">
                <a:latin typeface="Calibri"/>
                <a:ea typeface="Calibri"/>
                <a:cs typeface="Calibri"/>
                <a:sym typeface="Calibri"/>
              </a:rPr>
              <a:t> framework determines if the agent should carry out belief update or not.</a:t>
            </a:r>
            <a:endParaRPr sz="1500">
              <a:latin typeface="Calibri"/>
              <a:ea typeface="Calibri"/>
              <a:cs typeface="Calibri"/>
              <a:sym typeface="Calibri"/>
            </a:endParaRPr>
          </a:p>
          <a:p>
            <a:pPr marL="0" marR="0" lvl="0" indent="0" algn="l" rtl="0">
              <a:lnSpc>
                <a:spcPct val="115000"/>
              </a:lnSpc>
              <a:spcBef>
                <a:spcPts val="500"/>
              </a:spcBef>
              <a:spcAft>
                <a:spcPts val="0"/>
              </a:spcAft>
              <a:buNone/>
            </a:pPr>
            <a:endParaRPr sz="1350">
              <a:solidFill>
                <a:srgbClr val="000000"/>
              </a:solidFill>
              <a:latin typeface="Calibri"/>
              <a:ea typeface="Calibri"/>
              <a:cs typeface="Calibri"/>
              <a:sym typeface="Calibri"/>
            </a:endParaRPr>
          </a:p>
        </p:txBody>
      </p:sp>
      <p:sp>
        <p:nvSpPr>
          <p:cNvPr id="275" name="Google Shape;275;p43"/>
          <p:cNvSpPr/>
          <p:nvPr/>
        </p:nvSpPr>
        <p:spPr>
          <a:xfrm>
            <a:off x="142600" y="4573875"/>
            <a:ext cx="8115300" cy="301800"/>
          </a:xfrm>
          <a:prstGeom prst="rect">
            <a:avLst/>
          </a:prstGeom>
          <a:noFill/>
          <a:ln>
            <a:noFill/>
          </a:ln>
        </p:spPr>
        <p:txBody>
          <a:bodyPr spcFirstLastPara="1" wrap="square" lIns="68575" tIns="34275" rIns="68575" bIns="34275" anchor="t" anchorCtr="0">
            <a:noAutofit/>
          </a:bodyPr>
          <a:lstStyle/>
          <a:p>
            <a:pPr marL="342900" marR="0" lvl="0" indent="-222250" algn="l" rtl="0">
              <a:lnSpc>
                <a:spcPct val="80000"/>
              </a:lnSpc>
              <a:spcBef>
                <a:spcPts val="0"/>
              </a:spcBef>
              <a:spcAft>
                <a:spcPts val="0"/>
              </a:spcAft>
              <a:buClr>
                <a:srgbClr val="222222"/>
              </a:buClr>
              <a:buSzPts val="900"/>
              <a:buAutoNum type="arabicPeriod"/>
            </a:pPr>
            <a:r>
              <a:rPr lang="en" sz="700">
                <a:solidFill>
                  <a:srgbClr val="222222"/>
                </a:solidFill>
              </a:rPr>
              <a:t>Amatya, S., Ghimire, M., Ren, Y., Xu, Zhe., Zhang, W., “When Shall I Estimate Your Intent? Costs and Benefits of Intent Inference in Multi-Agent Interactions”, </a:t>
            </a:r>
            <a:r>
              <a:rPr lang="en" sz="700">
                <a:solidFill>
                  <a:schemeClr val="dk1"/>
                </a:solidFill>
              </a:rPr>
              <a:t>American Control Conference 2022</a:t>
            </a:r>
            <a:r>
              <a:rPr lang="en" sz="700">
                <a:solidFill>
                  <a:srgbClr val="222222"/>
                </a:solidFill>
              </a:rPr>
              <a:t> (ACC) </a:t>
            </a:r>
            <a:endParaRPr sz="700">
              <a:solidFill>
                <a:srgbClr val="222222"/>
              </a:solidFill>
            </a:endParaRPr>
          </a:p>
          <a:p>
            <a:pPr marL="0" marR="0" lvl="0" indent="0" algn="l" rtl="0">
              <a:lnSpc>
                <a:spcPct val="80000"/>
              </a:lnSpc>
              <a:spcBef>
                <a:spcPts val="0"/>
              </a:spcBef>
              <a:spcAft>
                <a:spcPts val="0"/>
              </a:spcAft>
              <a:buNone/>
            </a:pPr>
            <a:endParaRPr sz="700" b="0" i="0" u="none" strike="noStrike" cap="none">
              <a:solidFill>
                <a:srgbClr val="222222"/>
              </a:solidFill>
              <a:latin typeface="Arial"/>
              <a:ea typeface="Arial"/>
              <a:cs typeface="Arial"/>
              <a:sym typeface="Arial"/>
            </a:endParaRPr>
          </a:p>
        </p:txBody>
      </p:sp>
      <p:sp>
        <p:nvSpPr>
          <p:cNvPr id="276" name="Google Shape;276;p43"/>
          <p:cNvSpPr/>
          <p:nvPr/>
        </p:nvSpPr>
        <p:spPr>
          <a:xfrm>
            <a:off x="114300" y="121975"/>
            <a:ext cx="7021200" cy="3621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rgbClr val="000000"/>
              </a:buClr>
              <a:buSzPts val="2100"/>
              <a:buFont typeface="Times New Roman"/>
              <a:buNone/>
            </a:pPr>
            <a:r>
              <a:rPr lang="en" sz="2100" b="1">
                <a:latin typeface="Times New Roman"/>
                <a:ea typeface="Times New Roman"/>
                <a:cs typeface="Times New Roman"/>
                <a:sym typeface="Times New Roman"/>
              </a:rPr>
              <a:t>Intermittent Intent Inference via Reinforcement Learning</a:t>
            </a:r>
            <a:endParaRPr sz="1100"/>
          </a:p>
        </p:txBody>
      </p:sp>
      <p:pic>
        <p:nvPicPr>
          <p:cNvPr id="277" name="Google Shape;277;p43"/>
          <p:cNvPicPr preferRelativeResize="0"/>
          <p:nvPr/>
        </p:nvPicPr>
        <p:blipFill>
          <a:blip r:embed="rId4">
            <a:alphaModFix/>
          </a:blip>
          <a:stretch>
            <a:fillRect/>
          </a:stretch>
        </p:blipFill>
        <p:spPr>
          <a:xfrm>
            <a:off x="532925" y="1687963"/>
            <a:ext cx="7880075" cy="281493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cxnSp>
        <p:nvCxnSpPr>
          <p:cNvPr id="282" name="Google Shape;282;p44"/>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283" name="Google Shape;283;p44"/>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284" name="Google Shape;284;p44"/>
          <p:cNvSpPr/>
          <p:nvPr/>
        </p:nvSpPr>
        <p:spPr>
          <a:xfrm>
            <a:off x="151450" y="134424"/>
            <a:ext cx="7136400" cy="5127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rgbClr val="000000"/>
              </a:buClr>
              <a:buSzPts val="2100"/>
              <a:buFont typeface="Times New Roman"/>
              <a:buNone/>
            </a:pPr>
            <a:r>
              <a:rPr lang="en" sz="2100" b="1">
                <a:latin typeface="Times New Roman"/>
                <a:ea typeface="Times New Roman"/>
                <a:cs typeface="Times New Roman"/>
                <a:sym typeface="Times New Roman"/>
              </a:rPr>
              <a:t>Mathematical formulation</a:t>
            </a:r>
            <a:endParaRPr sz="1100"/>
          </a:p>
        </p:txBody>
      </p:sp>
      <p:sp>
        <p:nvSpPr>
          <p:cNvPr id="285" name="Google Shape;285;p44"/>
          <p:cNvSpPr txBox="1">
            <a:spLocks noGrp="1"/>
          </p:cNvSpPr>
          <p:nvPr>
            <p:ph type="sldNum" idx="12"/>
          </p:nvPr>
        </p:nvSpPr>
        <p:spPr>
          <a:xfrm>
            <a:off x="8377304" y="4803219"/>
            <a:ext cx="138300" cy="201900"/>
          </a:xfrm>
          <a:prstGeom prst="rect">
            <a:avLst/>
          </a:prstGeom>
          <a:noFill/>
          <a:ln>
            <a:noFill/>
          </a:ln>
        </p:spPr>
        <p:txBody>
          <a:bodyPr spcFirstLastPara="1" wrap="square" lIns="34275" tIns="34275" rIns="34275" bIns="34275" anchor="ctr" anchorCtr="0">
            <a:noAutofit/>
          </a:bodyPr>
          <a:lstStyle/>
          <a:p>
            <a:pPr marL="0" lvl="0" indent="0" algn="r" rtl="0">
              <a:spcBef>
                <a:spcPts val="0"/>
              </a:spcBef>
              <a:spcAft>
                <a:spcPts val="0"/>
              </a:spcAft>
              <a:buClr>
                <a:srgbClr val="888888"/>
              </a:buClr>
              <a:buSzPts val="900"/>
              <a:buFont typeface="Calibri"/>
              <a:buNone/>
            </a:pPr>
            <a:fld id="{00000000-1234-1234-1234-123412341234}" type="slidenum">
              <a:rPr lang="en"/>
              <a:t>6</a:t>
            </a:fld>
            <a:endParaRPr/>
          </a:p>
        </p:txBody>
      </p:sp>
      <p:pic>
        <p:nvPicPr>
          <p:cNvPr id="286" name="Google Shape;286;p44"/>
          <p:cNvPicPr preferRelativeResize="0"/>
          <p:nvPr/>
        </p:nvPicPr>
        <p:blipFill rotWithShape="1">
          <a:blip r:embed="rId3">
            <a:alphaModFix/>
          </a:blip>
          <a:srcRect/>
          <a:stretch/>
        </p:blipFill>
        <p:spPr>
          <a:xfrm>
            <a:off x="7010751" y="261800"/>
            <a:ext cx="2011848" cy="362100"/>
          </a:xfrm>
          <a:prstGeom prst="rect">
            <a:avLst/>
          </a:prstGeom>
          <a:noFill/>
          <a:ln>
            <a:noFill/>
          </a:ln>
        </p:spPr>
      </p:pic>
      <p:sp>
        <p:nvSpPr>
          <p:cNvPr id="287" name="Google Shape;287;p44"/>
          <p:cNvSpPr/>
          <p:nvPr/>
        </p:nvSpPr>
        <p:spPr>
          <a:xfrm>
            <a:off x="114300" y="4583100"/>
            <a:ext cx="8115600" cy="460200"/>
          </a:xfrm>
          <a:prstGeom prst="rect">
            <a:avLst/>
          </a:prstGeom>
          <a:noFill/>
          <a:ln>
            <a:noFill/>
          </a:ln>
        </p:spPr>
        <p:txBody>
          <a:bodyPr spcFirstLastPara="1" wrap="square" lIns="68575" tIns="34275" rIns="68575" bIns="34275" anchor="t" anchorCtr="0">
            <a:noAutofit/>
          </a:bodyPr>
          <a:lstStyle/>
          <a:p>
            <a:pPr marL="0" marR="0" lvl="0" indent="0" algn="l" rtl="0">
              <a:lnSpc>
                <a:spcPct val="80000"/>
              </a:lnSpc>
              <a:spcBef>
                <a:spcPts val="0"/>
              </a:spcBef>
              <a:spcAft>
                <a:spcPts val="0"/>
              </a:spcAft>
              <a:buNone/>
            </a:pPr>
            <a:endParaRPr sz="700" b="0" i="0" u="none" strike="noStrike" cap="none">
              <a:solidFill>
                <a:srgbClr val="222222"/>
              </a:solidFill>
              <a:latin typeface="Arial"/>
              <a:ea typeface="Arial"/>
              <a:cs typeface="Arial"/>
              <a:sym typeface="Arial"/>
            </a:endParaRPr>
          </a:p>
          <a:p>
            <a:pPr marL="342900" marR="0" lvl="0" indent="-222250" algn="l" rtl="0">
              <a:lnSpc>
                <a:spcPct val="80000"/>
              </a:lnSpc>
              <a:spcBef>
                <a:spcPts val="0"/>
              </a:spcBef>
              <a:spcAft>
                <a:spcPts val="0"/>
              </a:spcAft>
              <a:buClr>
                <a:srgbClr val="000000"/>
              </a:buClr>
              <a:buSzPts val="900"/>
              <a:buFont typeface="Arial"/>
              <a:buAutoNum type="arabicPeriod"/>
            </a:pPr>
            <a:r>
              <a:rPr lang="en" sz="700" b="0" i="0" u="none" strike="noStrike" cap="none">
                <a:solidFill>
                  <a:srgbClr val="000000"/>
                </a:solidFill>
                <a:latin typeface="Arial"/>
                <a:ea typeface="Arial"/>
                <a:cs typeface="Arial"/>
                <a:sym typeface="Arial"/>
              </a:rPr>
              <a:t>Wang, Y., Ren, Y., Elliott, S., Zhang, W., “Enabling courteous vehicle interactions through game-based and dynamics-aware intent inference”, </a:t>
            </a:r>
            <a:r>
              <a:rPr lang="en" sz="700" b="0" i="1" u="none" strike="noStrike" cap="none">
                <a:solidFill>
                  <a:srgbClr val="000000"/>
                </a:solidFill>
                <a:latin typeface="Arial"/>
                <a:ea typeface="Arial"/>
                <a:cs typeface="Arial"/>
                <a:sym typeface="Arial"/>
              </a:rPr>
              <a:t>IEEE Transactions on Intelligent Vehicles</a:t>
            </a:r>
            <a:r>
              <a:rPr lang="en" sz="700" b="0" i="0" u="none" strike="noStrike" cap="none">
                <a:solidFill>
                  <a:srgbClr val="000000"/>
                </a:solidFill>
                <a:latin typeface="Arial"/>
                <a:ea typeface="Arial"/>
                <a:cs typeface="Arial"/>
                <a:sym typeface="Arial"/>
              </a:rPr>
              <a:t> 5 (2), 217-228 (2020)</a:t>
            </a:r>
            <a:endParaRPr sz="700" b="0" i="0" u="none" strike="noStrike" cap="none">
              <a:solidFill>
                <a:srgbClr val="000000"/>
              </a:solidFill>
              <a:latin typeface="Arial"/>
              <a:ea typeface="Arial"/>
              <a:cs typeface="Arial"/>
              <a:sym typeface="Arial"/>
            </a:endParaRPr>
          </a:p>
          <a:p>
            <a:pPr marL="342900" marR="0" lvl="0" indent="-222250" algn="l" rtl="0">
              <a:lnSpc>
                <a:spcPct val="80000"/>
              </a:lnSpc>
              <a:spcBef>
                <a:spcPts val="0"/>
              </a:spcBef>
              <a:spcAft>
                <a:spcPts val="0"/>
              </a:spcAft>
              <a:buClr>
                <a:srgbClr val="000000"/>
              </a:buClr>
              <a:buSzPts val="900"/>
              <a:buFont typeface="Arial"/>
              <a:buAutoNum type="arabicPeriod"/>
            </a:pPr>
            <a:r>
              <a:rPr lang="en" sz="700" b="0" i="0" u="none" strike="noStrike" cap="none">
                <a:solidFill>
                  <a:srgbClr val="000000"/>
                </a:solidFill>
                <a:latin typeface="Arial"/>
                <a:ea typeface="Arial"/>
                <a:cs typeface="Arial"/>
                <a:sym typeface="Arial"/>
              </a:rPr>
              <a:t>Ren, Y., Elliott, S., Wang, Y., Yang, Y., Zhang, W., “How shall I drive? Interaction modeling and motion planning towards empathetic and socially-graceful driving”, 2019 International Conference on Robotics and Automation (ICRA), 4325-4331</a:t>
            </a:r>
            <a:endParaRPr sz="700" b="0" i="0" u="none" strike="noStrike" cap="none">
              <a:solidFill>
                <a:srgbClr val="222222"/>
              </a:solidFill>
              <a:latin typeface="Arial"/>
              <a:ea typeface="Arial"/>
              <a:cs typeface="Arial"/>
              <a:sym typeface="Arial"/>
            </a:endParaRPr>
          </a:p>
        </p:txBody>
      </p:sp>
      <p:sp>
        <p:nvSpPr>
          <p:cNvPr id="288" name="Google Shape;288;p44"/>
          <p:cNvSpPr txBox="1"/>
          <p:nvPr/>
        </p:nvSpPr>
        <p:spPr>
          <a:xfrm>
            <a:off x="7745400" y="4832075"/>
            <a:ext cx="5786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289" name="Google Shape;289;p44"/>
          <p:cNvPicPr preferRelativeResize="0"/>
          <p:nvPr/>
        </p:nvPicPr>
        <p:blipFill>
          <a:blip r:embed="rId4">
            <a:alphaModFix/>
          </a:blip>
          <a:stretch>
            <a:fillRect/>
          </a:stretch>
        </p:blipFill>
        <p:spPr>
          <a:xfrm>
            <a:off x="4323125" y="731301"/>
            <a:ext cx="4668476" cy="3790389"/>
          </a:xfrm>
          <a:prstGeom prst="rect">
            <a:avLst/>
          </a:prstGeom>
          <a:noFill/>
          <a:ln>
            <a:noFill/>
          </a:ln>
        </p:spPr>
      </p:pic>
      <p:sp>
        <p:nvSpPr>
          <p:cNvPr id="290" name="Google Shape;290;p44"/>
          <p:cNvSpPr txBox="1"/>
          <p:nvPr/>
        </p:nvSpPr>
        <p:spPr>
          <a:xfrm>
            <a:off x="114300" y="673900"/>
            <a:ext cx="4947900" cy="1410900"/>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Clr>
                <a:srgbClr val="000000"/>
              </a:buClr>
              <a:buSzPts val="2100"/>
              <a:buFont typeface="Arial"/>
              <a:buNone/>
            </a:pPr>
            <a:r>
              <a:rPr lang="en" sz="2000">
                <a:latin typeface="Calibri"/>
                <a:ea typeface="Calibri"/>
                <a:cs typeface="Calibri"/>
                <a:sym typeface="Calibri"/>
              </a:rPr>
              <a:t>Belief Transition</a:t>
            </a:r>
            <a:endParaRPr sz="1350">
              <a:latin typeface="Calibri"/>
              <a:ea typeface="Calibri"/>
              <a:cs typeface="Calibri"/>
              <a:sym typeface="Calibri"/>
            </a:endParaRPr>
          </a:p>
          <a:p>
            <a:pPr marL="0" marR="0" lvl="0" indent="0" algn="l" rtl="0">
              <a:lnSpc>
                <a:spcPct val="115000"/>
              </a:lnSpc>
              <a:spcBef>
                <a:spcPts val="500"/>
              </a:spcBef>
              <a:spcAft>
                <a:spcPts val="0"/>
              </a:spcAft>
              <a:buNone/>
            </a:pPr>
            <a:endParaRPr sz="1350">
              <a:latin typeface="Calibri"/>
              <a:ea typeface="Calibri"/>
              <a:cs typeface="Calibri"/>
              <a:sym typeface="Calibri"/>
            </a:endParaRPr>
          </a:p>
          <a:p>
            <a:pPr marL="457200" marR="0" lvl="0" indent="0" algn="l" rtl="0">
              <a:lnSpc>
                <a:spcPct val="115000"/>
              </a:lnSpc>
              <a:spcBef>
                <a:spcPts val="500"/>
              </a:spcBef>
              <a:spcAft>
                <a:spcPts val="0"/>
              </a:spcAft>
              <a:buNone/>
            </a:pPr>
            <a:endParaRPr sz="1350">
              <a:latin typeface="Calibri"/>
              <a:ea typeface="Calibri"/>
              <a:cs typeface="Calibri"/>
              <a:sym typeface="Calibri"/>
            </a:endParaRPr>
          </a:p>
          <a:p>
            <a:pPr marL="457200" marR="0" lvl="0" indent="0" algn="l" rtl="0">
              <a:lnSpc>
                <a:spcPct val="115000"/>
              </a:lnSpc>
              <a:spcBef>
                <a:spcPts val="500"/>
              </a:spcBef>
              <a:spcAft>
                <a:spcPts val="0"/>
              </a:spcAft>
              <a:buNone/>
            </a:pPr>
            <a:endParaRPr sz="1350">
              <a:latin typeface="Calibri"/>
              <a:ea typeface="Calibri"/>
              <a:cs typeface="Calibri"/>
              <a:sym typeface="Calibri"/>
            </a:endParaRPr>
          </a:p>
          <a:p>
            <a:pPr marL="0" marR="0" lvl="0" indent="0" algn="l" rtl="0">
              <a:lnSpc>
                <a:spcPct val="90000"/>
              </a:lnSpc>
              <a:spcBef>
                <a:spcPts val="50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pic>
        <p:nvPicPr>
          <p:cNvPr id="291" name="Google Shape;291;p44"/>
          <p:cNvPicPr preferRelativeResize="0"/>
          <p:nvPr/>
        </p:nvPicPr>
        <p:blipFill rotWithShape="1">
          <a:blip r:embed="rId5">
            <a:alphaModFix/>
          </a:blip>
          <a:srcRect l="13993"/>
          <a:stretch/>
        </p:blipFill>
        <p:spPr>
          <a:xfrm>
            <a:off x="1181100" y="1169500"/>
            <a:ext cx="3026875" cy="1411050"/>
          </a:xfrm>
          <a:prstGeom prst="rect">
            <a:avLst/>
          </a:prstGeom>
          <a:noFill/>
          <a:ln>
            <a:noFill/>
          </a:ln>
        </p:spPr>
      </p:pic>
      <p:pic>
        <p:nvPicPr>
          <p:cNvPr id="292" name="Google Shape;292;p44"/>
          <p:cNvPicPr preferRelativeResize="0"/>
          <p:nvPr/>
        </p:nvPicPr>
        <p:blipFill>
          <a:blip r:embed="rId6">
            <a:alphaModFix/>
          </a:blip>
          <a:stretch>
            <a:fillRect/>
          </a:stretch>
        </p:blipFill>
        <p:spPr>
          <a:xfrm>
            <a:off x="1104900" y="2570700"/>
            <a:ext cx="3218225" cy="822875"/>
          </a:xfrm>
          <a:prstGeom prst="rect">
            <a:avLst/>
          </a:prstGeom>
          <a:noFill/>
          <a:ln>
            <a:noFill/>
          </a:ln>
        </p:spPr>
      </p:pic>
      <p:pic>
        <p:nvPicPr>
          <p:cNvPr id="293" name="Google Shape;293;p44"/>
          <p:cNvPicPr preferRelativeResize="0"/>
          <p:nvPr/>
        </p:nvPicPr>
        <p:blipFill>
          <a:blip r:embed="rId7">
            <a:alphaModFix/>
          </a:blip>
          <a:stretch>
            <a:fillRect/>
          </a:stretch>
        </p:blipFill>
        <p:spPr>
          <a:xfrm>
            <a:off x="1217513" y="4068600"/>
            <a:ext cx="2985913" cy="362100"/>
          </a:xfrm>
          <a:prstGeom prst="rect">
            <a:avLst/>
          </a:prstGeom>
          <a:noFill/>
          <a:ln>
            <a:noFill/>
          </a:ln>
        </p:spPr>
      </p:pic>
      <p:sp>
        <p:nvSpPr>
          <p:cNvPr id="294" name="Google Shape;294;p44"/>
          <p:cNvSpPr txBox="1"/>
          <p:nvPr/>
        </p:nvSpPr>
        <p:spPr>
          <a:xfrm>
            <a:off x="114300" y="3598400"/>
            <a:ext cx="4947900" cy="620100"/>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Clr>
                <a:srgbClr val="000000"/>
              </a:buClr>
              <a:buSzPts val="2100"/>
              <a:buFont typeface="Arial"/>
              <a:buNone/>
            </a:pPr>
            <a:r>
              <a:rPr lang="en" sz="2000">
                <a:latin typeface="Calibri"/>
                <a:ea typeface="Calibri"/>
                <a:cs typeface="Calibri"/>
                <a:sym typeface="Calibri"/>
              </a:rPr>
              <a:t>Motion Planner</a:t>
            </a:r>
            <a:endParaRPr sz="1350">
              <a:latin typeface="Calibri"/>
              <a:ea typeface="Calibri"/>
              <a:cs typeface="Calibri"/>
              <a:sym typeface="Calibri"/>
            </a:endParaRPr>
          </a:p>
          <a:p>
            <a:pPr marL="457200" marR="0" lvl="0" indent="0" algn="l" rtl="0">
              <a:lnSpc>
                <a:spcPct val="115000"/>
              </a:lnSpc>
              <a:spcBef>
                <a:spcPts val="500"/>
              </a:spcBef>
              <a:spcAft>
                <a:spcPts val="0"/>
              </a:spcAft>
              <a:buNone/>
            </a:pPr>
            <a:endParaRPr sz="1350">
              <a:latin typeface="Calibri"/>
              <a:ea typeface="Calibri"/>
              <a:cs typeface="Calibri"/>
              <a:sym typeface="Calibri"/>
            </a:endParaRPr>
          </a:p>
          <a:p>
            <a:pPr marL="0" marR="0" lvl="0" indent="0" algn="l" rtl="0">
              <a:lnSpc>
                <a:spcPct val="90000"/>
              </a:lnSpc>
              <a:spcBef>
                <a:spcPts val="50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295" name="Google Shape;295;p44"/>
          <p:cNvSpPr/>
          <p:nvPr/>
        </p:nvSpPr>
        <p:spPr>
          <a:xfrm>
            <a:off x="4845200" y="2342663"/>
            <a:ext cx="3853500" cy="7209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296" name="Google Shape;296;p44"/>
          <p:cNvSpPr/>
          <p:nvPr/>
        </p:nvSpPr>
        <p:spPr>
          <a:xfrm>
            <a:off x="4845200" y="2084800"/>
            <a:ext cx="1290000" cy="258000"/>
          </a:xfrm>
          <a:prstGeom prst="rect">
            <a:avLst/>
          </a:prstGeom>
          <a:noFill/>
          <a:ln w="19050" cap="flat" cmpd="sng">
            <a:solidFill>
              <a:srgbClr val="7030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7030A0"/>
              </a:solidFill>
            </a:endParaRPr>
          </a:p>
        </p:txBody>
      </p:sp>
      <p:sp>
        <p:nvSpPr>
          <p:cNvPr id="297" name="Google Shape;297;p44"/>
          <p:cNvSpPr/>
          <p:nvPr/>
        </p:nvSpPr>
        <p:spPr>
          <a:xfrm>
            <a:off x="4594500" y="3800800"/>
            <a:ext cx="4209000" cy="720900"/>
          </a:xfrm>
          <a:prstGeom prst="rect">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298" name="Google Shape;298;p44"/>
          <p:cNvSpPr/>
          <p:nvPr/>
        </p:nvSpPr>
        <p:spPr>
          <a:xfrm>
            <a:off x="224175" y="1107350"/>
            <a:ext cx="4119300" cy="2407800"/>
          </a:xfrm>
          <a:prstGeom prst="rect">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299" name="Google Shape;299;p44"/>
          <p:cNvSpPr/>
          <p:nvPr/>
        </p:nvSpPr>
        <p:spPr>
          <a:xfrm>
            <a:off x="224175" y="3948600"/>
            <a:ext cx="4119300" cy="5709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cxnSp>
        <p:nvCxnSpPr>
          <p:cNvPr id="304" name="Google Shape;304;p45"/>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305" name="Google Shape;305;p45"/>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306" name="Google Shape;306;p45"/>
          <p:cNvSpPr txBox="1">
            <a:spLocks noGrp="1"/>
          </p:cNvSpPr>
          <p:nvPr>
            <p:ph type="sldNum" idx="12"/>
          </p:nvPr>
        </p:nvSpPr>
        <p:spPr>
          <a:xfrm>
            <a:off x="8377293" y="4803225"/>
            <a:ext cx="358500" cy="201900"/>
          </a:xfrm>
          <a:prstGeom prst="rect">
            <a:avLst/>
          </a:prstGeom>
          <a:noFill/>
          <a:ln>
            <a:noFill/>
          </a:ln>
        </p:spPr>
        <p:txBody>
          <a:bodyPr spcFirstLastPara="1" wrap="square" lIns="34275" tIns="34275" rIns="34275" bIns="34275"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307" name="Google Shape;307;p45"/>
          <p:cNvPicPr preferRelativeResize="0"/>
          <p:nvPr/>
        </p:nvPicPr>
        <p:blipFill rotWithShape="1">
          <a:blip r:embed="rId3">
            <a:alphaModFix/>
          </a:blip>
          <a:srcRect/>
          <a:stretch/>
        </p:blipFill>
        <p:spPr>
          <a:xfrm>
            <a:off x="7010751" y="261800"/>
            <a:ext cx="2011848" cy="362100"/>
          </a:xfrm>
          <a:prstGeom prst="rect">
            <a:avLst/>
          </a:prstGeom>
          <a:noFill/>
          <a:ln>
            <a:noFill/>
          </a:ln>
        </p:spPr>
      </p:pic>
      <p:sp>
        <p:nvSpPr>
          <p:cNvPr id="308" name="Google Shape;308;p45"/>
          <p:cNvSpPr txBox="1"/>
          <p:nvPr/>
        </p:nvSpPr>
        <p:spPr>
          <a:xfrm>
            <a:off x="207136" y="1033951"/>
            <a:ext cx="6619200" cy="646200"/>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None/>
            </a:pPr>
            <a:r>
              <a:rPr lang="en" sz="1200">
                <a:solidFill>
                  <a:srgbClr val="FFFFFF"/>
                </a:solidFill>
                <a:latin typeface="Calibri"/>
                <a:ea typeface="Calibri"/>
                <a:cs typeface="Calibri"/>
                <a:sym typeface="Calibri"/>
              </a:rPr>
              <a:t>February 27-28, 2020  |  ARLINGTON, VIRGINIA</a:t>
            </a:r>
            <a:endParaRPr sz="1800">
              <a:solidFill>
                <a:srgbClr val="000000"/>
              </a:solidFill>
              <a:latin typeface="Calibri"/>
              <a:ea typeface="Calibri"/>
              <a:cs typeface="Calibri"/>
              <a:sym typeface="Calibri"/>
            </a:endParaRPr>
          </a:p>
        </p:txBody>
      </p:sp>
      <p:sp>
        <p:nvSpPr>
          <p:cNvPr id="309" name="Google Shape;309;p45"/>
          <p:cNvSpPr/>
          <p:nvPr/>
        </p:nvSpPr>
        <p:spPr>
          <a:xfrm>
            <a:off x="142600" y="4573875"/>
            <a:ext cx="8115300" cy="301800"/>
          </a:xfrm>
          <a:prstGeom prst="rect">
            <a:avLst/>
          </a:prstGeom>
          <a:noFill/>
          <a:ln>
            <a:noFill/>
          </a:ln>
        </p:spPr>
        <p:txBody>
          <a:bodyPr spcFirstLastPara="1" wrap="square" lIns="68575" tIns="34275" rIns="68575" bIns="34275" anchor="t" anchorCtr="0">
            <a:noAutofit/>
          </a:bodyPr>
          <a:lstStyle/>
          <a:p>
            <a:pPr marL="342900" marR="0" lvl="0" indent="-222250" algn="l" rtl="0">
              <a:lnSpc>
                <a:spcPct val="80000"/>
              </a:lnSpc>
              <a:spcBef>
                <a:spcPts val="0"/>
              </a:spcBef>
              <a:spcAft>
                <a:spcPts val="0"/>
              </a:spcAft>
              <a:buClr>
                <a:srgbClr val="222222"/>
              </a:buClr>
              <a:buSzPts val="900"/>
              <a:buAutoNum type="arabicPeriod"/>
            </a:pPr>
            <a:r>
              <a:rPr lang="en" sz="700">
                <a:solidFill>
                  <a:srgbClr val="222222"/>
                </a:solidFill>
              </a:rPr>
              <a:t>Amatya, S., Ghimire, M., Ren, Y., Xu, Zhe., Zhang, W., “When Shall I Estimate Your Intent? Costs and Benefits of Intent Inference in Multi-Agent Interactions”, </a:t>
            </a:r>
            <a:r>
              <a:rPr lang="en" sz="700">
                <a:solidFill>
                  <a:schemeClr val="dk1"/>
                </a:solidFill>
              </a:rPr>
              <a:t>American Control Conference 2022</a:t>
            </a:r>
            <a:r>
              <a:rPr lang="en" sz="700">
                <a:solidFill>
                  <a:srgbClr val="222222"/>
                </a:solidFill>
              </a:rPr>
              <a:t> (ACC) </a:t>
            </a:r>
            <a:endParaRPr sz="700">
              <a:solidFill>
                <a:srgbClr val="222222"/>
              </a:solidFill>
            </a:endParaRPr>
          </a:p>
          <a:p>
            <a:pPr marL="0" marR="0" lvl="0" indent="0" algn="l" rtl="0">
              <a:lnSpc>
                <a:spcPct val="80000"/>
              </a:lnSpc>
              <a:spcBef>
                <a:spcPts val="0"/>
              </a:spcBef>
              <a:spcAft>
                <a:spcPts val="0"/>
              </a:spcAft>
              <a:buNone/>
            </a:pPr>
            <a:endParaRPr sz="700" b="0" i="0" u="none" strike="noStrike" cap="none">
              <a:solidFill>
                <a:srgbClr val="222222"/>
              </a:solidFill>
              <a:latin typeface="Arial"/>
              <a:ea typeface="Arial"/>
              <a:cs typeface="Arial"/>
              <a:sym typeface="Arial"/>
            </a:endParaRPr>
          </a:p>
        </p:txBody>
      </p:sp>
      <p:sp>
        <p:nvSpPr>
          <p:cNvPr id="310" name="Google Shape;310;p45"/>
          <p:cNvSpPr/>
          <p:nvPr/>
        </p:nvSpPr>
        <p:spPr>
          <a:xfrm>
            <a:off x="114300" y="121975"/>
            <a:ext cx="7021200" cy="3621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rgbClr val="000000"/>
              </a:buClr>
              <a:buSzPts val="2100"/>
              <a:buFont typeface="Times New Roman"/>
              <a:buNone/>
            </a:pPr>
            <a:r>
              <a:rPr lang="en" sz="2100" b="1">
                <a:latin typeface="Times New Roman"/>
                <a:ea typeface="Times New Roman"/>
                <a:cs typeface="Times New Roman"/>
                <a:sym typeface="Times New Roman"/>
              </a:rPr>
              <a:t>Advantage of Empathy</a:t>
            </a:r>
            <a:endParaRPr sz="1100"/>
          </a:p>
        </p:txBody>
      </p:sp>
      <p:pic>
        <p:nvPicPr>
          <p:cNvPr id="311" name="Google Shape;311;p45"/>
          <p:cNvPicPr preferRelativeResize="0"/>
          <p:nvPr/>
        </p:nvPicPr>
        <p:blipFill>
          <a:blip r:embed="rId4">
            <a:alphaModFix/>
          </a:blip>
          <a:stretch>
            <a:fillRect/>
          </a:stretch>
        </p:blipFill>
        <p:spPr>
          <a:xfrm>
            <a:off x="236644" y="725389"/>
            <a:ext cx="2791024" cy="2775039"/>
          </a:xfrm>
          <a:prstGeom prst="rect">
            <a:avLst/>
          </a:prstGeom>
          <a:noFill/>
          <a:ln>
            <a:noFill/>
          </a:ln>
        </p:spPr>
      </p:pic>
      <p:pic>
        <p:nvPicPr>
          <p:cNvPr id="312" name="Google Shape;312;p45"/>
          <p:cNvPicPr preferRelativeResize="0"/>
          <p:nvPr/>
        </p:nvPicPr>
        <p:blipFill>
          <a:blip r:embed="rId5">
            <a:alphaModFix/>
          </a:blip>
          <a:stretch>
            <a:fillRect/>
          </a:stretch>
        </p:blipFill>
        <p:spPr>
          <a:xfrm>
            <a:off x="3104601" y="764999"/>
            <a:ext cx="2688047" cy="2672653"/>
          </a:xfrm>
          <a:prstGeom prst="rect">
            <a:avLst/>
          </a:prstGeom>
          <a:noFill/>
          <a:ln>
            <a:noFill/>
          </a:ln>
        </p:spPr>
      </p:pic>
      <p:pic>
        <p:nvPicPr>
          <p:cNvPr id="313" name="Google Shape;313;p45"/>
          <p:cNvPicPr preferRelativeResize="0"/>
          <p:nvPr/>
        </p:nvPicPr>
        <p:blipFill rotWithShape="1">
          <a:blip r:embed="rId6">
            <a:alphaModFix/>
          </a:blip>
          <a:srcRect t="-7492"/>
          <a:stretch/>
        </p:blipFill>
        <p:spPr>
          <a:xfrm>
            <a:off x="5945782" y="811175"/>
            <a:ext cx="3153018" cy="2872792"/>
          </a:xfrm>
          <a:prstGeom prst="rect">
            <a:avLst/>
          </a:prstGeom>
          <a:noFill/>
          <a:ln>
            <a:noFill/>
          </a:ln>
        </p:spPr>
      </p:pic>
      <p:sp>
        <p:nvSpPr>
          <p:cNvPr id="314" name="Google Shape;314;p45"/>
          <p:cNvSpPr txBox="1"/>
          <p:nvPr/>
        </p:nvSpPr>
        <p:spPr>
          <a:xfrm>
            <a:off x="2986052" y="3574403"/>
            <a:ext cx="3153000" cy="39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u="sng">
                <a:solidFill>
                  <a:srgbClr val="595959"/>
                </a:solidFill>
              </a:rPr>
              <a:t>Non-Empathetic AV maintains a constant velocity </a:t>
            </a:r>
            <a:r>
              <a:rPr lang="en" sz="1000" b="1">
                <a:solidFill>
                  <a:srgbClr val="595959"/>
                </a:solidFill>
              </a:rPr>
              <a:t>leading to closer distance between vehicles</a:t>
            </a:r>
            <a:endParaRPr sz="1000" b="1">
              <a:solidFill>
                <a:srgbClr val="595959"/>
              </a:solidFill>
            </a:endParaRPr>
          </a:p>
          <a:p>
            <a:pPr marL="0" lvl="0" indent="0" algn="l" rtl="0">
              <a:lnSpc>
                <a:spcPct val="115000"/>
              </a:lnSpc>
              <a:spcBef>
                <a:spcPts val="1600"/>
              </a:spcBef>
              <a:spcAft>
                <a:spcPts val="1600"/>
              </a:spcAft>
              <a:buNone/>
            </a:pPr>
            <a:r>
              <a:rPr lang="en" sz="1800">
                <a:solidFill>
                  <a:srgbClr val="595959"/>
                </a:solidFill>
              </a:rPr>
              <a:t> </a:t>
            </a:r>
            <a:endParaRPr sz="1800">
              <a:solidFill>
                <a:srgbClr val="595959"/>
              </a:solidFill>
            </a:endParaRPr>
          </a:p>
        </p:txBody>
      </p:sp>
      <p:sp>
        <p:nvSpPr>
          <p:cNvPr id="315" name="Google Shape;315;p45"/>
          <p:cNvSpPr txBox="1"/>
          <p:nvPr/>
        </p:nvSpPr>
        <p:spPr>
          <a:xfrm>
            <a:off x="6212685" y="3574403"/>
            <a:ext cx="2790900" cy="39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a:solidFill>
                  <a:srgbClr val="595959"/>
                </a:solidFill>
              </a:rPr>
              <a:t>Reward Graph for three intent inference case</a:t>
            </a:r>
            <a:endParaRPr sz="1000" b="1">
              <a:solidFill>
                <a:srgbClr val="595959"/>
              </a:solidFill>
            </a:endParaRPr>
          </a:p>
          <a:p>
            <a:pPr marL="0" lvl="0" indent="0" algn="l" rtl="0">
              <a:lnSpc>
                <a:spcPct val="115000"/>
              </a:lnSpc>
              <a:spcBef>
                <a:spcPts val="1600"/>
              </a:spcBef>
              <a:spcAft>
                <a:spcPts val="1600"/>
              </a:spcAft>
              <a:buNone/>
            </a:pPr>
            <a:r>
              <a:rPr lang="en" sz="1800">
                <a:solidFill>
                  <a:srgbClr val="595959"/>
                </a:solidFill>
              </a:rPr>
              <a:t> </a:t>
            </a:r>
            <a:endParaRPr sz="1800">
              <a:solidFill>
                <a:srgbClr val="595959"/>
              </a:solidFill>
            </a:endParaRPr>
          </a:p>
        </p:txBody>
      </p:sp>
      <p:sp>
        <p:nvSpPr>
          <p:cNvPr id="316" name="Google Shape;316;p45"/>
          <p:cNvSpPr txBox="1"/>
          <p:nvPr/>
        </p:nvSpPr>
        <p:spPr>
          <a:xfrm>
            <a:off x="142600" y="3554600"/>
            <a:ext cx="2790900" cy="39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u="sng">
                <a:solidFill>
                  <a:srgbClr val="595959"/>
                </a:solidFill>
              </a:rPr>
              <a:t>Empathetic AV decelerates</a:t>
            </a:r>
            <a:r>
              <a:rPr lang="en" sz="1000" b="1">
                <a:solidFill>
                  <a:srgbClr val="595959"/>
                </a:solidFill>
              </a:rPr>
              <a:t> in the beginning to create more courteous motion</a:t>
            </a:r>
            <a:endParaRPr sz="1000" b="1">
              <a:solidFill>
                <a:srgbClr val="595959"/>
              </a:solidFill>
            </a:endParaRPr>
          </a:p>
          <a:p>
            <a:pPr marL="0" lvl="0" indent="0" algn="l" rtl="0">
              <a:lnSpc>
                <a:spcPct val="115000"/>
              </a:lnSpc>
              <a:spcBef>
                <a:spcPts val="1600"/>
              </a:spcBef>
              <a:spcAft>
                <a:spcPts val="1600"/>
              </a:spcAft>
              <a:buNone/>
            </a:pPr>
            <a:r>
              <a:rPr lang="en" sz="1800">
                <a:solidFill>
                  <a:srgbClr val="595959"/>
                </a:solidFill>
              </a:rPr>
              <a:t> </a:t>
            </a:r>
            <a:endParaRPr sz="1800">
              <a:solidFill>
                <a:srgbClr val="595959"/>
              </a:solidFill>
            </a:endParaRPr>
          </a:p>
        </p:txBody>
      </p:sp>
      <p:sp>
        <p:nvSpPr>
          <p:cNvPr id="317" name="Google Shape;317;p45"/>
          <p:cNvSpPr/>
          <p:nvPr/>
        </p:nvSpPr>
        <p:spPr>
          <a:xfrm>
            <a:off x="6177750" y="1909800"/>
            <a:ext cx="512400" cy="428700"/>
          </a:xfrm>
          <a:prstGeom prst="ellipse">
            <a:avLst/>
          </a:prstGeom>
          <a:noFill/>
          <a:ln w="19050" cap="flat" cmpd="sng">
            <a:solidFill>
              <a:srgbClr val="7030A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8" name="Google Shape;318;p45"/>
          <p:cNvCxnSpPr>
            <a:endCxn id="317" idx="0"/>
          </p:cNvCxnSpPr>
          <p:nvPr/>
        </p:nvCxnSpPr>
        <p:spPr>
          <a:xfrm>
            <a:off x="6243150" y="1267200"/>
            <a:ext cx="190800" cy="642600"/>
          </a:xfrm>
          <a:prstGeom prst="straightConnector1">
            <a:avLst/>
          </a:prstGeom>
          <a:noFill/>
          <a:ln w="19050" cap="flat" cmpd="sng">
            <a:solidFill>
              <a:schemeClr val="dk2"/>
            </a:solidFill>
            <a:prstDash val="solid"/>
            <a:round/>
            <a:headEnd type="none" w="med" len="med"/>
            <a:tailEnd type="triangle" w="med" len="med"/>
          </a:ln>
        </p:spPr>
      </p:cxnSp>
      <p:sp>
        <p:nvSpPr>
          <p:cNvPr id="319" name="Google Shape;319;p45"/>
          <p:cNvSpPr txBox="1"/>
          <p:nvPr/>
        </p:nvSpPr>
        <p:spPr>
          <a:xfrm>
            <a:off x="6019375" y="773900"/>
            <a:ext cx="3065400" cy="484800"/>
          </a:xfrm>
          <a:prstGeom prst="rect">
            <a:avLst/>
          </a:prstGeom>
          <a:noFill/>
          <a:ln w="9525" cap="flat" cmpd="sng">
            <a:solidFill>
              <a:srgbClr val="000000"/>
            </a:solidFill>
            <a:prstDash val="solid"/>
            <a:round/>
            <a:headEnd type="none" w="sm" len="sm"/>
            <a:tailEnd type="none" w="sm" len="sm"/>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 sz="1350">
                <a:solidFill>
                  <a:schemeClr val="dk1"/>
                </a:solidFill>
                <a:latin typeface="Calibri"/>
                <a:ea typeface="Calibri"/>
                <a:cs typeface="Calibri"/>
                <a:sym typeface="Calibri"/>
              </a:rPr>
              <a:t>Intermittent AV runs belief update until the intent of Human is determined </a:t>
            </a:r>
            <a:endParaRPr sz="1350" b="0" i="0" u="none" strike="noStrike" cap="none">
              <a:solidFill>
                <a:srgbClr val="000000"/>
              </a:solidFill>
              <a:latin typeface="Arial"/>
              <a:ea typeface="Arial"/>
              <a:cs typeface="Arial"/>
              <a:sym typeface="Arial"/>
            </a:endParaRPr>
          </a:p>
        </p:txBody>
      </p:sp>
      <p:sp>
        <p:nvSpPr>
          <p:cNvPr id="320" name="Google Shape;320;p45"/>
          <p:cNvSpPr txBox="1"/>
          <p:nvPr/>
        </p:nvSpPr>
        <p:spPr>
          <a:xfrm rot="-5400000">
            <a:off x="1010450" y="2766849"/>
            <a:ext cx="51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Calibri"/>
                <a:ea typeface="Calibri"/>
                <a:cs typeface="Calibri"/>
                <a:sym typeface="Calibri"/>
              </a:rPr>
              <a:t>AV</a:t>
            </a:r>
            <a:endParaRPr b="1">
              <a:latin typeface="Calibri"/>
              <a:ea typeface="Calibri"/>
              <a:cs typeface="Calibri"/>
              <a:sym typeface="Calibri"/>
            </a:endParaRPr>
          </a:p>
        </p:txBody>
      </p:sp>
      <p:sp>
        <p:nvSpPr>
          <p:cNvPr id="321" name="Google Shape;321;p45"/>
          <p:cNvSpPr txBox="1"/>
          <p:nvPr/>
        </p:nvSpPr>
        <p:spPr>
          <a:xfrm rot="-5400000">
            <a:off x="3906050" y="2690649"/>
            <a:ext cx="51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Calibri"/>
                <a:ea typeface="Calibri"/>
                <a:cs typeface="Calibri"/>
                <a:sym typeface="Calibri"/>
              </a:rPr>
              <a:t>AV</a:t>
            </a:r>
            <a:endParaRPr b="1">
              <a:latin typeface="Calibri"/>
              <a:ea typeface="Calibri"/>
              <a:cs typeface="Calibri"/>
              <a:sym typeface="Calibri"/>
            </a:endParaRPr>
          </a:p>
        </p:txBody>
      </p:sp>
      <p:sp>
        <p:nvSpPr>
          <p:cNvPr id="322" name="Google Shape;322;p45"/>
          <p:cNvSpPr txBox="1"/>
          <p:nvPr/>
        </p:nvSpPr>
        <p:spPr>
          <a:xfrm>
            <a:off x="5027525" y="1564825"/>
            <a:ext cx="765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Calibri"/>
                <a:ea typeface="Calibri"/>
                <a:cs typeface="Calibri"/>
                <a:sym typeface="Calibri"/>
              </a:rPr>
              <a:t>Human</a:t>
            </a:r>
            <a:endParaRPr b="1">
              <a:latin typeface="Calibri"/>
              <a:ea typeface="Calibri"/>
              <a:cs typeface="Calibri"/>
              <a:sym typeface="Calibri"/>
            </a:endParaRPr>
          </a:p>
        </p:txBody>
      </p:sp>
      <p:sp>
        <p:nvSpPr>
          <p:cNvPr id="323" name="Google Shape;323;p45"/>
          <p:cNvSpPr txBox="1"/>
          <p:nvPr/>
        </p:nvSpPr>
        <p:spPr>
          <a:xfrm>
            <a:off x="2186475" y="1564825"/>
            <a:ext cx="765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Calibri"/>
                <a:ea typeface="Calibri"/>
                <a:cs typeface="Calibri"/>
                <a:sym typeface="Calibri"/>
              </a:rPr>
              <a:t>Human</a:t>
            </a:r>
            <a:endParaRPr b="1">
              <a:latin typeface="Calibri"/>
              <a:ea typeface="Calibri"/>
              <a:cs typeface="Calibri"/>
              <a:sym typeface="Calibri"/>
            </a:endParaRPr>
          </a:p>
        </p:txBody>
      </p:sp>
      <p:cxnSp>
        <p:nvCxnSpPr>
          <p:cNvPr id="324" name="Google Shape;324;p45"/>
          <p:cNvCxnSpPr/>
          <p:nvPr/>
        </p:nvCxnSpPr>
        <p:spPr>
          <a:xfrm flipH="1">
            <a:off x="1065825" y="1791925"/>
            <a:ext cx="2700" cy="1220400"/>
          </a:xfrm>
          <a:prstGeom prst="straightConnector1">
            <a:avLst/>
          </a:prstGeom>
          <a:noFill/>
          <a:ln w="9525" cap="flat" cmpd="sng">
            <a:solidFill>
              <a:schemeClr val="dk2"/>
            </a:solidFill>
            <a:prstDash val="solid"/>
            <a:round/>
            <a:headEnd type="none" w="med" len="med"/>
            <a:tailEnd type="triangle" w="med" len="med"/>
          </a:ln>
        </p:spPr>
      </p:cxnSp>
      <p:sp>
        <p:nvSpPr>
          <p:cNvPr id="325" name="Google Shape;325;p45"/>
          <p:cNvSpPr txBox="1"/>
          <p:nvPr/>
        </p:nvSpPr>
        <p:spPr>
          <a:xfrm>
            <a:off x="679500" y="2417275"/>
            <a:ext cx="512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Calibri"/>
                <a:ea typeface="Calibri"/>
                <a:cs typeface="Calibri"/>
                <a:sym typeface="Calibri"/>
              </a:rPr>
              <a:t>d1</a:t>
            </a:r>
            <a:endParaRPr>
              <a:latin typeface="Calibri"/>
              <a:ea typeface="Calibri"/>
              <a:cs typeface="Calibri"/>
              <a:sym typeface="Calibri"/>
            </a:endParaRPr>
          </a:p>
        </p:txBody>
      </p:sp>
      <p:cxnSp>
        <p:nvCxnSpPr>
          <p:cNvPr id="326" name="Google Shape;326;p45"/>
          <p:cNvCxnSpPr>
            <a:endCxn id="323" idx="0"/>
          </p:cNvCxnSpPr>
          <p:nvPr/>
        </p:nvCxnSpPr>
        <p:spPr>
          <a:xfrm rot="10800000" flipH="1">
            <a:off x="1314075" y="1564825"/>
            <a:ext cx="1254900" cy="8100"/>
          </a:xfrm>
          <a:prstGeom prst="straightConnector1">
            <a:avLst/>
          </a:prstGeom>
          <a:noFill/>
          <a:ln w="9525" cap="flat" cmpd="sng">
            <a:solidFill>
              <a:schemeClr val="dk2"/>
            </a:solidFill>
            <a:prstDash val="solid"/>
            <a:round/>
            <a:headEnd type="none" w="med" len="med"/>
            <a:tailEnd type="triangle" w="med" len="med"/>
          </a:ln>
        </p:spPr>
      </p:cxnSp>
      <p:sp>
        <p:nvSpPr>
          <p:cNvPr id="327" name="Google Shape;327;p45"/>
          <p:cNvSpPr txBox="1"/>
          <p:nvPr/>
        </p:nvSpPr>
        <p:spPr>
          <a:xfrm>
            <a:off x="1736425" y="1267250"/>
            <a:ext cx="512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Calibri"/>
                <a:ea typeface="Calibri"/>
                <a:cs typeface="Calibri"/>
                <a:sym typeface="Calibri"/>
              </a:rPr>
              <a:t>d2</a:t>
            </a:r>
            <a:endParaRPr>
              <a:latin typeface="Calibri"/>
              <a:ea typeface="Calibri"/>
              <a:cs typeface="Calibri"/>
              <a:sym typeface="Calibri"/>
            </a:endParaRPr>
          </a:p>
        </p:txBody>
      </p:sp>
      <p:pic>
        <p:nvPicPr>
          <p:cNvPr id="328" name="Google Shape;328;p45"/>
          <p:cNvPicPr preferRelativeResize="0"/>
          <p:nvPr/>
        </p:nvPicPr>
        <p:blipFill>
          <a:blip r:embed="rId7">
            <a:alphaModFix/>
          </a:blip>
          <a:stretch>
            <a:fillRect/>
          </a:stretch>
        </p:blipFill>
        <p:spPr>
          <a:xfrm>
            <a:off x="1465664" y="725400"/>
            <a:ext cx="1392300" cy="642600"/>
          </a:xfrm>
          <a:prstGeom prst="rect">
            <a:avLst/>
          </a:prstGeom>
          <a:noFill/>
          <a:ln>
            <a:noFill/>
          </a:ln>
        </p:spPr>
      </p:pic>
      <p:pic>
        <p:nvPicPr>
          <p:cNvPr id="329" name="Google Shape;329;p45"/>
          <p:cNvPicPr preferRelativeResize="0"/>
          <p:nvPr/>
        </p:nvPicPr>
        <p:blipFill>
          <a:blip r:embed="rId8">
            <a:alphaModFix/>
          </a:blip>
          <a:stretch>
            <a:fillRect/>
          </a:stretch>
        </p:blipFill>
        <p:spPr>
          <a:xfrm>
            <a:off x="1463000" y="2003505"/>
            <a:ext cx="1488475" cy="1050929"/>
          </a:xfrm>
          <a:prstGeom prst="rect">
            <a:avLst/>
          </a:prstGeom>
          <a:noFill/>
          <a:ln>
            <a:noFill/>
          </a:ln>
        </p:spPr>
      </p:pic>
      <p:sp>
        <p:nvSpPr>
          <p:cNvPr id="330" name="Google Shape;330;p45"/>
          <p:cNvSpPr/>
          <p:nvPr/>
        </p:nvSpPr>
        <p:spPr>
          <a:xfrm>
            <a:off x="1157100" y="1658050"/>
            <a:ext cx="268200" cy="251700"/>
          </a:xfrm>
          <a:prstGeom prst="rect">
            <a:avLst/>
          </a:prstGeom>
          <a:solidFill>
            <a:srgbClr val="38761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1" name="Google Shape;331;p45"/>
          <p:cNvCxnSpPr/>
          <p:nvPr/>
        </p:nvCxnSpPr>
        <p:spPr>
          <a:xfrm>
            <a:off x="896050" y="1361725"/>
            <a:ext cx="211800" cy="246900"/>
          </a:xfrm>
          <a:prstGeom prst="straightConnector1">
            <a:avLst/>
          </a:prstGeom>
          <a:noFill/>
          <a:ln w="9525" cap="flat" cmpd="sng">
            <a:solidFill>
              <a:schemeClr val="dk2"/>
            </a:solidFill>
            <a:prstDash val="solid"/>
            <a:round/>
            <a:headEnd type="none" w="med" len="med"/>
            <a:tailEnd type="triangle" w="med" len="med"/>
          </a:ln>
        </p:spPr>
      </p:cxnSp>
      <p:pic>
        <p:nvPicPr>
          <p:cNvPr id="332" name="Google Shape;332;p45"/>
          <p:cNvPicPr preferRelativeResize="0"/>
          <p:nvPr/>
        </p:nvPicPr>
        <p:blipFill>
          <a:blip r:embed="rId9">
            <a:alphaModFix/>
          </a:blip>
          <a:stretch>
            <a:fillRect/>
          </a:stretch>
        </p:blipFill>
        <p:spPr>
          <a:xfrm>
            <a:off x="364611" y="1037225"/>
            <a:ext cx="695714" cy="3621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2600"/>
                                        <p:tgtEl>
                                          <p:spTgt spid="330"/>
                                        </p:tgtEl>
                                      </p:cBhvr>
                                    </p:animEffect>
                                    <p:set>
                                      <p:cBhvr>
                                        <p:cTn id="7" dur="1" fill="hold">
                                          <p:stCondLst>
                                            <p:cond delay="2600"/>
                                          </p:stCondLst>
                                        </p:cTn>
                                        <p:tgtEl>
                                          <p:spTgt spid="3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cxnSp>
        <p:nvCxnSpPr>
          <p:cNvPr id="337" name="Google Shape;337;p46"/>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338" name="Google Shape;338;p46"/>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339" name="Google Shape;339;p46"/>
          <p:cNvSpPr txBox="1">
            <a:spLocks noGrp="1"/>
          </p:cNvSpPr>
          <p:nvPr>
            <p:ph type="sldNum" idx="12"/>
          </p:nvPr>
        </p:nvSpPr>
        <p:spPr>
          <a:xfrm>
            <a:off x="8377293" y="4803225"/>
            <a:ext cx="358500" cy="201900"/>
          </a:xfrm>
          <a:prstGeom prst="rect">
            <a:avLst/>
          </a:prstGeom>
          <a:noFill/>
          <a:ln>
            <a:noFill/>
          </a:ln>
        </p:spPr>
        <p:txBody>
          <a:bodyPr spcFirstLastPara="1" wrap="square" lIns="34275" tIns="34275" rIns="34275" bIns="34275"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340" name="Google Shape;340;p46"/>
          <p:cNvPicPr preferRelativeResize="0"/>
          <p:nvPr/>
        </p:nvPicPr>
        <p:blipFill rotWithShape="1">
          <a:blip r:embed="rId3">
            <a:alphaModFix/>
          </a:blip>
          <a:srcRect/>
          <a:stretch/>
        </p:blipFill>
        <p:spPr>
          <a:xfrm>
            <a:off x="7010751" y="261800"/>
            <a:ext cx="2011848" cy="362100"/>
          </a:xfrm>
          <a:prstGeom prst="rect">
            <a:avLst/>
          </a:prstGeom>
          <a:noFill/>
          <a:ln>
            <a:noFill/>
          </a:ln>
        </p:spPr>
      </p:pic>
      <p:sp>
        <p:nvSpPr>
          <p:cNvPr id="341" name="Google Shape;341;p46"/>
          <p:cNvSpPr txBox="1"/>
          <p:nvPr/>
        </p:nvSpPr>
        <p:spPr>
          <a:xfrm>
            <a:off x="207136" y="1033951"/>
            <a:ext cx="6619200" cy="646200"/>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None/>
            </a:pPr>
            <a:r>
              <a:rPr lang="en" sz="1200">
                <a:solidFill>
                  <a:srgbClr val="FFFFFF"/>
                </a:solidFill>
                <a:latin typeface="Calibri"/>
                <a:ea typeface="Calibri"/>
                <a:cs typeface="Calibri"/>
                <a:sym typeface="Calibri"/>
              </a:rPr>
              <a:t>February 27-28, 2020  |  ARLINGTON, VIRGINIA</a:t>
            </a:r>
            <a:endParaRPr sz="1800">
              <a:solidFill>
                <a:srgbClr val="000000"/>
              </a:solidFill>
              <a:latin typeface="Calibri"/>
              <a:ea typeface="Calibri"/>
              <a:cs typeface="Calibri"/>
              <a:sym typeface="Calibri"/>
            </a:endParaRPr>
          </a:p>
        </p:txBody>
      </p:sp>
      <p:sp>
        <p:nvSpPr>
          <p:cNvPr id="342" name="Google Shape;342;p46"/>
          <p:cNvSpPr/>
          <p:nvPr/>
        </p:nvSpPr>
        <p:spPr>
          <a:xfrm>
            <a:off x="142600" y="4573875"/>
            <a:ext cx="8115300" cy="301800"/>
          </a:xfrm>
          <a:prstGeom prst="rect">
            <a:avLst/>
          </a:prstGeom>
          <a:noFill/>
          <a:ln>
            <a:noFill/>
          </a:ln>
        </p:spPr>
        <p:txBody>
          <a:bodyPr spcFirstLastPara="1" wrap="square" lIns="68575" tIns="34275" rIns="68575" bIns="34275" anchor="t" anchorCtr="0">
            <a:noAutofit/>
          </a:bodyPr>
          <a:lstStyle/>
          <a:p>
            <a:pPr marL="342900" marR="0" lvl="0" indent="-222250" algn="l" rtl="0">
              <a:lnSpc>
                <a:spcPct val="80000"/>
              </a:lnSpc>
              <a:spcBef>
                <a:spcPts val="0"/>
              </a:spcBef>
              <a:spcAft>
                <a:spcPts val="0"/>
              </a:spcAft>
              <a:buClr>
                <a:srgbClr val="222222"/>
              </a:buClr>
              <a:buSzPts val="900"/>
              <a:buAutoNum type="arabicPeriod"/>
            </a:pPr>
            <a:r>
              <a:rPr lang="en" sz="700">
                <a:solidFill>
                  <a:srgbClr val="222222"/>
                </a:solidFill>
              </a:rPr>
              <a:t>Amatya, S., Ghimire, M., Ren, Y., Xu, Zhe., Zhang, W., “When Shall I Estimate Your Intent? Costs and Benefits of Intent Inference in Multi-Agent Interactions”, </a:t>
            </a:r>
            <a:r>
              <a:rPr lang="en" sz="700">
                <a:solidFill>
                  <a:schemeClr val="dk1"/>
                </a:solidFill>
              </a:rPr>
              <a:t>American Control Conference 2022</a:t>
            </a:r>
            <a:r>
              <a:rPr lang="en" sz="700">
                <a:solidFill>
                  <a:srgbClr val="222222"/>
                </a:solidFill>
              </a:rPr>
              <a:t> (ACC) </a:t>
            </a:r>
            <a:endParaRPr sz="700">
              <a:solidFill>
                <a:srgbClr val="222222"/>
              </a:solidFill>
            </a:endParaRPr>
          </a:p>
          <a:p>
            <a:pPr marL="0" marR="0" lvl="0" indent="0" algn="l" rtl="0">
              <a:lnSpc>
                <a:spcPct val="80000"/>
              </a:lnSpc>
              <a:spcBef>
                <a:spcPts val="0"/>
              </a:spcBef>
              <a:spcAft>
                <a:spcPts val="0"/>
              </a:spcAft>
              <a:buNone/>
            </a:pPr>
            <a:endParaRPr sz="700" b="0" i="0" u="none" strike="noStrike" cap="none">
              <a:solidFill>
                <a:srgbClr val="222222"/>
              </a:solidFill>
              <a:latin typeface="Arial"/>
              <a:ea typeface="Arial"/>
              <a:cs typeface="Arial"/>
              <a:sym typeface="Arial"/>
            </a:endParaRPr>
          </a:p>
        </p:txBody>
      </p:sp>
      <p:sp>
        <p:nvSpPr>
          <p:cNvPr id="343" name="Google Shape;343;p46"/>
          <p:cNvSpPr/>
          <p:nvPr/>
        </p:nvSpPr>
        <p:spPr>
          <a:xfrm>
            <a:off x="114300" y="121975"/>
            <a:ext cx="7021200" cy="3621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rgbClr val="000000"/>
              </a:buClr>
              <a:buSzPts val="2100"/>
              <a:buFont typeface="Times New Roman"/>
              <a:buNone/>
            </a:pPr>
            <a:r>
              <a:rPr lang="en" sz="2100" b="1">
                <a:latin typeface="Times New Roman"/>
                <a:ea typeface="Times New Roman"/>
                <a:cs typeface="Times New Roman"/>
                <a:sym typeface="Times New Roman"/>
              </a:rPr>
              <a:t>Intermittent Empathetic: Cost and Benefits</a:t>
            </a:r>
            <a:endParaRPr sz="1100"/>
          </a:p>
        </p:txBody>
      </p:sp>
      <p:sp>
        <p:nvSpPr>
          <p:cNvPr id="344" name="Google Shape;344;p46"/>
          <p:cNvSpPr txBox="1"/>
          <p:nvPr/>
        </p:nvSpPr>
        <p:spPr>
          <a:xfrm>
            <a:off x="503800" y="3524825"/>
            <a:ext cx="8154600" cy="16890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500">
                <a:solidFill>
                  <a:srgbClr val="000000"/>
                </a:solidFill>
                <a:latin typeface="Calibri"/>
                <a:ea typeface="Calibri"/>
                <a:cs typeface="Calibri"/>
                <a:sym typeface="Calibri"/>
              </a:rPr>
              <a:t>Intermittent Intent Inference performs similar navigations as compared to the continuous inference algorithm while saving significant memory and time</a:t>
            </a:r>
            <a:endParaRPr sz="1500">
              <a:solidFill>
                <a:srgbClr val="000000"/>
              </a:solidFill>
              <a:latin typeface="Calibri"/>
              <a:ea typeface="Calibri"/>
              <a:cs typeface="Calibri"/>
              <a:sym typeface="Calibri"/>
            </a:endParaRPr>
          </a:p>
          <a:p>
            <a:pPr marL="0" lvl="0" indent="0" algn="just" rtl="0">
              <a:lnSpc>
                <a:spcPct val="115000"/>
              </a:lnSpc>
              <a:spcBef>
                <a:spcPts val="1600"/>
              </a:spcBef>
              <a:spcAft>
                <a:spcPts val="0"/>
              </a:spcAft>
              <a:buNone/>
            </a:pPr>
            <a:endParaRPr sz="1800">
              <a:solidFill>
                <a:srgbClr val="000000"/>
              </a:solidFill>
              <a:latin typeface="Calibri"/>
              <a:ea typeface="Calibri"/>
              <a:cs typeface="Calibri"/>
              <a:sym typeface="Calibri"/>
            </a:endParaRPr>
          </a:p>
          <a:p>
            <a:pPr marL="0" lvl="0" indent="0" algn="just" rtl="0">
              <a:lnSpc>
                <a:spcPct val="115000"/>
              </a:lnSpc>
              <a:spcBef>
                <a:spcPts val="1600"/>
              </a:spcBef>
              <a:spcAft>
                <a:spcPts val="0"/>
              </a:spcAft>
              <a:buNone/>
            </a:pPr>
            <a:endParaRPr sz="1800">
              <a:latin typeface="Calibri"/>
              <a:ea typeface="Calibri"/>
              <a:cs typeface="Calibri"/>
              <a:sym typeface="Calibri"/>
            </a:endParaRPr>
          </a:p>
          <a:p>
            <a:pPr marL="0" lvl="0" indent="0" algn="just" rtl="0">
              <a:lnSpc>
                <a:spcPct val="115000"/>
              </a:lnSpc>
              <a:spcBef>
                <a:spcPts val="1600"/>
              </a:spcBef>
              <a:spcAft>
                <a:spcPts val="0"/>
              </a:spcAft>
              <a:buClr>
                <a:srgbClr val="000000"/>
              </a:buClr>
              <a:buSzPts val="1100"/>
              <a:buFont typeface="Arial"/>
              <a:buNone/>
            </a:pPr>
            <a:endParaRPr sz="1800" b="1">
              <a:latin typeface="Calibri"/>
              <a:ea typeface="Calibri"/>
              <a:cs typeface="Calibri"/>
              <a:sym typeface="Calibri"/>
            </a:endParaRPr>
          </a:p>
          <a:p>
            <a:pPr marL="0" lvl="0" indent="0" algn="just" rtl="0">
              <a:lnSpc>
                <a:spcPct val="115000"/>
              </a:lnSpc>
              <a:spcBef>
                <a:spcPts val="1600"/>
              </a:spcBef>
              <a:spcAft>
                <a:spcPts val="1600"/>
              </a:spcAft>
              <a:buNone/>
            </a:pPr>
            <a:endParaRPr sz="1800">
              <a:latin typeface="Calibri"/>
              <a:ea typeface="Calibri"/>
              <a:cs typeface="Calibri"/>
              <a:sym typeface="Calibri"/>
            </a:endParaRPr>
          </a:p>
        </p:txBody>
      </p:sp>
      <p:graphicFrame>
        <p:nvGraphicFramePr>
          <p:cNvPr id="345" name="Google Shape;345;p46"/>
          <p:cNvGraphicFramePr/>
          <p:nvPr/>
        </p:nvGraphicFramePr>
        <p:xfrm>
          <a:off x="1016475" y="870500"/>
          <a:ext cx="6542550" cy="2525175"/>
        </p:xfrm>
        <a:graphic>
          <a:graphicData uri="http://schemas.openxmlformats.org/drawingml/2006/table">
            <a:tbl>
              <a:tblPr>
                <a:noFill/>
                <a:tableStyleId>{31086A39-DC2E-4710-AB75-82901C92DFDF}</a:tableStyleId>
              </a:tblPr>
              <a:tblGrid>
                <a:gridCol w="1540175">
                  <a:extLst>
                    <a:ext uri="{9D8B030D-6E8A-4147-A177-3AD203B41FA5}">
                      <a16:colId xmlns:a16="http://schemas.microsoft.com/office/drawing/2014/main" val="20000"/>
                    </a:ext>
                  </a:extLst>
                </a:gridCol>
                <a:gridCol w="1638500">
                  <a:extLst>
                    <a:ext uri="{9D8B030D-6E8A-4147-A177-3AD203B41FA5}">
                      <a16:colId xmlns:a16="http://schemas.microsoft.com/office/drawing/2014/main" val="20001"/>
                    </a:ext>
                  </a:extLst>
                </a:gridCol>
                <a:gridCol w="1750800">
                  <a:extLst>
                    <a:ext uri="{9D8B030D-6E8A-4147-A177-3AD203B41FA5}">
                      <a16:colId xmlns:a16="http://schemas.microsoft.com/office/drawing/2014/main" val="20002"/>
                    </a:ext>
                  </a:extLst>
                </a:gridCol>
                <a:gridCol w="1613075">
                  <a:extLst>
                    <a:ext uri="{9D8B030D-6E8A-4147-A177-3AD203B41FA5}">
                      <a16:colId xmlns:a16="http://schemas.microsoft.com/office/drawing/2014/main" val="20003"/>
                    </a:ext>
                  </a:extLst>
                </a:gridCol>
              </a:tblGrid>
              <a:tr h="640925">
                <a:tc>
                  <a:txBody>
                    <a:bodyPr/>
                    <a:lstStyle/>
                    <a:p>
                      <a:pPr marL="0" lvl="0" indent="0" algn="l" rtl="0">
                        <a:spcBef>
                          <a:spcPts val="0"/>
                        </a:spcBef>
                        <a:spcAft>
                          <a:spcPts val="0"/>
                        </a:spcAft>
                        <a:buNone/>
                      </a:pPr>
                      <a:r>
                        <a:rPr lang="en" b="1"/>
                        <a:t>Parameters</a:t>
                      </a:r>
                      <a:endParaRPr b="1"/>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t>Empathetic</a:t>
                      </a:r>
                      <a:endParaRPr b="1"/>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t>Non-Empathetic</a:t>
                      </a:r>
                      <a:endParaRPr b="1"/>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t>Intermittent</a:t>
                      </a:r>
                      <a:endParaRPr b="1"/>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410150">
                <a:tc>
                  <a:txBody>
                    <a:bodyPr/>
                    <a:lstStyle/>
                    <a:p>
                      <a:pPr marL="0" lvl="0" indent="0" algn="l" rtl="0">
                        <a:spcBef>
                          <a:spcPts val="0"/>
                        </a:spcBef>
                        <a:spcAft>
                          <a:spcPts val="0"/>
                        </a:spcAft>
                        <a:buNone/>
                      </a:pPr>
                      <a:r>
                        <a:rPr lang="en"/>
                        <a:t>Memory (KB)</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3.11±0.28</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a:buNone/>
                      </a:pPr>
                      <a:r>
                        <a:rPr lang="en">
                          <a:solidFill>
                            <a:srgbClr val="000000"/>
                          </a:solidFill>
                        </a:rPr>
                        <a:t>2.95±0.95</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solidFill>
                            <a:srgbClr val="000000"/>
                          </a:solidFill>
                        </a:rPr>
                        <a:t>1.27±0.34</a:t>
                      </a:r>
                      <a:endParaRPr b="1">
                        <a:solidFill>
                          <a:srgbClr val="000000"/>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16600">
                <a:tc>
                  <a:txBody>
                    <a:bodyPr/>
                    <a:lstStyle/>
                    <a:p>
                      <a:pPr marL="0" lvl="0" indent="0" algn="l" rtl="0">
                        <a:spcBef>
                          <a:spcPts val="0"/>
                        </a:spcBef>
                        <a:spcAft>
                          <a:spcPts val="0"/>
                        </a:spcAft>
                        <a:buNone/>
                      </a:pPr>
                      <a:r>
                        <a:rPr lang="en"/>
                        <a:t>Time (s)</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291.47±46.79</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solidFill>
                            <a:srgbClr val="000000"/>
                          </a:solidFill>
                        </a:rPr>
                        <a:t>155.20±14.62</a:t>
                      </a:r>
                      <a:endParaRPr b="1">
                        <a:solidFill>
                          <a:srgbClr val="000000"/>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170.32±14.18</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640900">
                <a:tc>
                  <a:txBody>
                    <a:bodyPr/>
                    <a:lstStyle/>
                    <a:p>
                      <a:pPr marL="0" lvl="0" indent="0" algn="l" rtl="0">
                        <a:spcBef>
                          <a:spcPts val="0"/>
                        </a:spcBef>
                        <a:spcAft>
                          <a:spcPts val="0"/>
                        </a:spcAft>
                        <a:buNone/>
                      </a:pPr>
                      <a:r>
                        <a:rPr lang="en"/>
                        <a:t>Value</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-1.14e5</a:t>
                      </a:r>
                      <a:br>
                        <a:rPr lang="en"/>
                      </a:br>
                      <a:r>
                        <a:rPr lang="en"/>
                        <a:t>±6.58e3</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A7A7A7"/>
                      </a:solidFill>
                      <a:prstDash val="solid"/>
                      <a:round/>
                      <a:headEnd type="none" w="sm" len="sm"/>
                      <a:tailEnd type="none" w="sm" len="sm"/>
                    </a:lnB>
                  </a:tcPr>
                </a:tc>
                <a:tc>
                  <a:txBody>
                    <a:bodyPr/>
                    <a:lstStyle/>
                    <a:p>
                      <a:pPr marL="0" lvl="0" indent="0" algn="l" rtl="0">
                        <a:spcBef>
                          <a:spcPts val="0"/>
                        </a:spcBef>
                        <a:spcAft>
                          <a:spcPts val="0"/>
                        </a:spcAft>
                        <a:buNone/>
                      </a:pPr>
                      <a:r>
                        <a:rPr lang="en"/>
                        <a:t>-1.32e5</a:t>
                      </a:r>
                      <a:endParaRPr/>
                    </a:p>
                    <a:p>
                      <a:pPr marL="0" lvl="0" indent="0" algn="l" rtl="0">
                        <a:spcBef>
                          <a:spcPts val="0"/>
                        </a:spcBef>
                        <a:spcAft>
                          <a:spcPts val="0"/>
                        </a:spcAft>
                        <a:buNone/>
                      </a:pPr>
                      <a:r>
                        <a:rPr lang="en"/>
                        <a:t>±6.37e3</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solidFill>
                            <a:srgbClr val="000000"/>
                          </a:solidFill>
                        </a:rPr>
                        <a:t>-1.09e5</a:t>
                      </a:r>
                      <a:endParaRPr b="1">
                        <a:solidFill>
                          <a:srgbClr val="000000"/>
                        </a:solidFill>
                      </a:endParaRPr>
                    </a:p>
                    <a:p>
                      <a:pPr marL="0" lvl="0" indent="0" algn="l" rtl="0">
                        <a:spcBef>
                          <a:spcPts val="0"/>
                        </a:spcBef>
                        <a:spcAft>
                          <a:spcPts val="0"/>
                        </a:spcAft>
                        <a:buNone/>
                      </a:pPr>
                      <a:r>
                        <a:rPr lang="en" b="1">
                          <a:solidFill>
                            <a:srgbClr val="000000"/>
                          </a:solidFill>
                        </a:rPr>
                        <a:t>±4.17e3</a:t>
                      </a:r>
                      <a:endParaRPr b="1">
                        <a:solidFill>
                          <a:srgbClr val="000000"/>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A7A7A7"/>
                      </a:solidFill>
                      <a:prstDash val="solid"/>
                      <a:round/>
                      <a:headEnd type="none" w="sm" len="sm"/>
                      <a:tailEnd type="none" w="sm" len="sm"/>
                    </a:lnB>
                  </a:tcPr>
                </a:tc>
                <a:extLst>
                  <a:ext uri="{0D108BD9-81ED-4DB2-BD59-A6C34878D82A}">
                    <a16:rowId xmlns:a16="http://schemas.microsoft.com/office/drawing/2014/main" val="10003"/>
                  </a:ext>
                </a:extLst>
              </a:tr>
              <a:tr h="416600">
                <a:tc>
                  <a:txBody>
                    <a:bodyPr/>
                    <a:lstStyle/>
                    <a:p>
                      <a:pPr marL="0" lvl="0" indent="0" algn="l" rtl="0">
                        <a:spcBef>
                          <a:spcPts val="0"/>
                        </a:spcBef>
                        <a:spcAft>
                          <a:spcPts val="0"/>
                        </a:spcAft>
                        <a:buNone/>
                      </a:pPr>
                      <a:r>
                        <a:rPr lang="en"/>
                        <a:t>Distance</a:t>
                      </a:r>
                      <a:endParaRPr/>
                    </a:p>
                  </a:txBody>
                  <a:tcPr marL="91425" marR="91425" marT="91425" marB="91425">
                    <a:lnL w="28575" cap="flat" cmpd="sng">
                      <a:solidFill>
                        <a:srgbClr val="9E9E9E"/>
                      </a:solidFill>
                      <a:prstDash val="solid"/>
                      <a:round/>
                      <a:headEnd type="none" w="sm" len="sm"/>
                      <a:tailEnd type="none" w="sm" len="sm"/>
                    </a:lnL>
                    <a:lnR w="28575" cap="flat" cmpd="sng">
                      <a:solidFill>
                        <a:srgbClr val="A7A7A7"/>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b="1">
                          <a:solidFill>
                            <a:srgbClr val="000000"/>
                          </a:solidFill>
                        </a:rPr>
                        <a:t>1.43±0.05</a:t>
                      </a:r>
                      <a:endParaRPr b="1">
                        <a:solidFill>
                          <a:srgbClr val="000000"/>
                        </a:solidFill>
                      </a:endParaRPr>
                    </a:p>
                  </a:txBody>
                  <a:tcPr marL="91425" marR="91425" marT="91425" marB="91425">
                    <a:lnL w="28575" cap="flat" cmpd="sng">
                      <a:solidFill>
                        <a:srgbClr val="A7A7A7"/>
                      </a:solidFill>
                      <a:prstDash val="solid"/>
                      <a:round/>
                      <a:headEnd type="none" w="sm" len="sm"/>
                      <a:tailEnd type="none" w="sm" len="sm"/>
                    </a:lnL>
                    <a:lnR w="28575" cap="flat" cmpd="sng">
                      <a:solidFill>
                        <a:srgbClr val="A7A7A7"/>
                      </a:solidFill>
                      <a:prstDash val="solid"/>
                      <a:round/>
                      <a:headEnd type="none" w="sm" len="sm"/>
                      <a:tailEnd type="none" w="sm" len="sm"/>
                    </a:lnR>
                    <a:lnT w="28575" cap="flat" cmpd="sng">
                      <a:solidFill>
                        <a:srgbClr val="A7A7A7"/>
                      </a:solidFill>
                      <a:prstDash val="solid"/>
                      <a:round/>
                      <a:headEnd type="none" w="sm" len="sm"/>
                      <a:tailEnd type="none" w="sm" len="sm"/>
                    </a:lnT>
                    <a:lnB w="28575" cap="flat" cmpd="sng">
                      <a:solidFill>
                        <a:srgbClr val="A7A7A7"/>
                      </a:solidFill>
                      <a:prstDash val="solid"/>
                      <a:round/>
                      <a:headEnd type="none" w="sm" len="sm"/>
                      <a:tailEnd type="none" w="sm" len="sm"/>
                    </a:lnB>
                  </a:tcPr>
                </a:tc>
                <a:tc>
                  <a:txBody>
                    <a:bodyPr/>
                    <a:lstStyle/>
                    <a:p>
                      <a:pPr marL="0" lvl="0" indent="0" algn="l" rtl="0">
                        <a:spcBef>
                          <a:spcPts val="0"/>
                        </a:spcBef>
                        <a:spcAft>
                          <a:spcPts val="0"/>
                        </a:spcAft>
                        <a:buNone/>
                      </a:pPr>
                      <a:r>
                        <a:rPr lang="en"/>
                        <a:t>1.33±0.07</a:t>
                      </a:r>
                      <a:endParaRPr/>
                    </a:p>
                  </a:txBody>
                  <a:tcPr marL="91425" marR="91425" marT="91425" marB="91425">
                    <a:lnL w="28575" cap="flat" cmpd="sng">
                      <a:solidFill>
                        <a:srgbClr val="A7A7A7"/>
                      </a:solidFill>
                      <a:prstDash val="solid"/>
                      <a:round/>
                      <a:headEnd type="none" w="sm" len="sm"/>
                      <a:tailEnd type="none" w="sm" len="sm"/>
                    </a:lnL>
                    <a:lnR w="28575" cap="flat" cmpd="sng">
                      <a:solidFill>
                        <a:srgbClr val="A7A7A7"/>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solidFill>
                            <a:srgbClr val="000000"/>
                          </a:solidFill>
                        </a:rPr>
                        <a:t>1.42±0.15</a:t>
                      </a:r>
                      <a:endParaRPr>
                        <a:solidFill>
                          <a:srgbClr val="000000"/>
                        </a:solidFill>
                      </a:endParaRPr>
                    </a:p>
                  </a:txBody>
                  <a:tcPr marL="91425" marR="91425" marT="91425" marB="91425">
                    <a:lnL w="28575" cap="flat" cmpd="sng">
                      <a:solidFill>
                        <a:srgbClr val="A7A7A7"/>
                      </a:solidFill>
                      <a:prstDash val="solid"/>
                      <a:round/>
                      <a:headEnd type="none" w="sm" len="sm"/>
                      <a:tailEnd type="none" w="sm" len="sm"/>
                    </a:lnL>
                    <a:lnR w="28575" cap="flat" cmpd="sng">
                      <a:solidFill>
                        <a:srgbClr val="A7A7A7"/>
                      </a:solidFill>
                      <a:prstDash val="solid"/>
                      <a:round/>
                      <a:headEnd type="none" w="sm" len="sm"/>
                      <a:tailEnd type="none" w="sm" len="sm"/>
                    </a:lnR>
                    <a:lnT w="28575" cap="flat" cmpd="sng">
                      <a:solidFill>
                        <a:srgbClr val="A7A7A7"/>
                      </a:solidFill>
                      <a:prstDash val="solid"/>
                      <a:round/>
                      <a:headEnd type="none" w="sm" len="sm"/>
                      <a:tailEnd type="none" w="sm" len="sm"/>
                    </a:lnT>
                    <a:lnB w="28575" cap="flat" cmpd="sng">
                      <a:solidFill>
                        <a:srgbClr val="A7A7A7"/>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cxnSp>
        <p:nvCxnSpPr>
          <p:cNvPr id="346" name="Google Shape;346;p46"/>
          <p:cNvCxnSpPr/>
          <p:nvPr/>
        </p:nvCxnSpPr>
        <p:spPr>
          <a:xfrm flipH="1">
            <a:off x="2329850" y="1572075"/>
            <a:ext cx="8100" cy="314400"/>
          </a:xfrm>
          <a:prstGeom prst="straightConnector1">
            <a:avLst/>
          </a:prstGeom>
          <a:noFill/>
          <a:ln w="19050" cap="flat" cmpd="sng">
            <a:solidFill>
              <a:srgbClr val="000000"/>
            </a:solidFill>
            <a:prstDash val="solid"/>
            <a:round/>
            <a:headEnd type="none" w="med" len="med"/>
            <a:tailEnd type="triangle" w="med" len="med"/>
          </a:ln>
        </p:spPr>
      </p:cxnSp>
      <p:cxnSp>
        <p:nvCxnSpPr>
          <p:cNvPr id="347" name="Google Shape;347;p46"/>
          <p:cNvCxnSpPr/>
          <p:nvPr/>
        </p:nvCxnSpPr>
        <p:spPr>
          <a:xfrm flipH="1">
            <a:off x="2329850" y="1947575"/>
            <a:ext cx="8100" cy="314400"/>
          </a:xfrm>
          <a:prstGeom prst="straightConnector1">
            <a:avLst/>
          </a:prstGeom>
          <a:noFill/>
          <a:ln w="19050" cap="flat" cmpd="sng">
            <a:solidFill>
              <a:srgbClr val="000000"/>
            </a:solidFill>
            <a:prstDash val="solid"/>
            <a:round/>
            <a:headEnd type="none" w="med" len="med"/>
            <a:tailEnd type="triangle" w="med" len="med"/>
          </a:ln>
        </p:spPr>
      </p:cxnSp>
      <p:cxnSp>
        <p:nvCxnSpPr>
          <p:cNvPr id="348" name="Google Shape;348;p46"/>
          <p:cNvCxnSpPr/>
          <p:nvPr/>
        </p:nvCxnSpPr>
        <p:spPr>
          <a:xfrm rot="10800000">
            <a:off x="2333900" y="2382127"/>
            <a:ext cx="0" cy="304800"/>
          </a:xfrm>
          <a:prstGeom prst="straightConnector1">
            <a:avLst/>
          </a:prstGeom>
          <a:noFill/>
          <a:ln w="19050" cap="flat" cmpd="sng">
            <a:solidFill>
              <a:srgbClr val="000000"/>
            </a:solidFill>
            <a:prstDash val="solid"/>
            <a:round/>
            <a:headEnd type="none" w="med" len="med"/>
            <a:tailEnd type="triangle" w="med" len="med"/>
          </a:ln>
        </p:spPr>
      </p:cxnSp>
      <p:cxnSp>
        <p:nvCxnSpPr>
          <p:cNvPr id="349" name="Google Shape;349;p46"/>
          <p:cNvCxnSpPr/>
          <p:nvPr/>
        </p:nvCxnSpPr>
        <p:spPr>
          <a:xfrm rot="10800000">
            <a:off x="2333900" y="3007851"/>
            <a:ext cx="0" cy="304800"/>
          </a:xfrm>
          <a:prstGeom prst="straightConnector1">
            <a:avLst/>
          </a:prstGeom>
          <a:noFill/>
          <a:ln w="19050" cap="flat" cmpd="sng">
            <a:solidFill>
              <a:srgbClr val="000000"/>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cxnSp>
        <p:nvCxnSpPr>
          <p:cNvPr id="354" name="Google Shape;354;p47"/>
          <p:cNvCxnSpPr/>
          <p:nvPr/>
        </p:nvCxnSpPr>
        <p:spPr>
          <a:xfrm>
            <a:off x="0" y="673894"/>
            <a:ext cx="7200900" cy="0"/>
          </a:xfrm>
          <a:prstGeom prst="straightConnector1">
            <a:avLst/>
          </a:prstGeom>
          <a:noFill/>
          <a:ln w="38100" cap="flat" cmpd="sng">
            <a:solidFill>
              <a:schemeClr val="accent4"/>
            </a:solidFill>
            <a:prstDash val="solid"/>
            <a:miter lim="8000"/>
            <a:headEnd type="none" w="sm" len="sm"/>
            <a:tailEnd type="none" w="sm" len="sm"/>
          </a:ln>
        </p:spPr>
      </p:cxnSp>
      <p:cxnSp>
        <p:nvCxnSpPr>
          <p:cNvPr id="355" name="Google Shape;355;p47"/>
          <p:cNvCxnSpPr/>
          <p:nvPr/>
        </p:nvCxnSpPr>
        <p:spPr>
          <a:xfrm>
            <a:off x="6636543" y="723900"/>
            <a:ext cx="2503200" cy="0"/>
          </a:xfrm>
          <a:prstGeom prst="straightConnector1">
            <a:avLst/>
          </a:prstGeom>
          <a:noFill/>
          <a:ln w="38100" cap="flat" cmpd="sng">
            <a:solidFill>
              <a:srgbClr val="C00000"/>
            </a:solidFill>
            <a:prstDash val="solid"/>
            <a:miter lim="8000"/>
            <a:headEnd type="none" w="sm" len="sm"/>
            <a:tailEnd type="none" w="sm" len="sm"/>
          </a:ln>
        </p:spPr>
      </p:cxnSp>
      <p:sp>
        <p:nvSpPr>
          <p:cNvPr id="356" name="Google Shape;356;p47"/>
          <p:cNvSpPr txBox="1">
            <a:spLocks noGrp="1"/>
          </p:cNvSpPr>
          <p:nvPr>
            <p:ph type="sldNum" idx="12"/>
          </p:nvPr>
        </p:nvSpPr>
        <p:spPr>
          <a:xfrm>
            <a:off x="8377296" y="4803225"/>
            <a:ext cx="258600" cy="201900"/>
          </a:xfrm>
          <a:prstGeom prst="rect">
            <a:avLst/>
          </a:prstGeom>
          <a:noFill/>
          <a:ln>
            <a:noFill/>
          </a:ln>
        </p:spPr>
        <p:txBody>
          <a:bodyPr spcFirstLastPara="1" wrap="square" lIns="34275" tIns="34275" rIns="34275" bIns="34275" anchor="ctr" anchorCtr="0">
            <a:noAutofit/>
          </a:bodyPr>
          <a:lstStyle/>
          <a:p>
            <a:pPr marL="0" lvl="0" indent="0" algn="r" rtl="0">
              <a:spcBef>
                <a:spcPts val="0"/>
              </a:spcBef>
              <a:spcAft>
                <a:spcPts val="0"/>
              </a:spcAft>
              <a:buNone/>
            </a:pPr>
            <a:fld id="{00000000-1234-1234-1234-123412341234}" type="slidenum">
              <a:rPr lang="en"/>
              <a:t>9</a:t>
            </a:fld>
            <a:endParaRPr/>
          </a:p>
        </p:txBody>
      </p:sp>
      <p:pic>
        <p:nvPicPr>
          <p:cNvPr id="357" name="Google Shape;357;p47"/>
          <p:cNvPicPr preferRelativeResize="0"/>
          <p:nvPr/>
        </p:nvPicPr>
        <p:blipFill rotWithShape="1">
          <a:blip r:embed="rId3">
            <a:alphaModFix/>
          </a:blip>
          <a:srcRect/>
          <a:stretch/>
        </p:blipFill>
        <p:spPr>
          <a:xfrm>
            <a:off x="7010751" y="261800"/>
            <a:ext cx="2011848" cy="362100"/>
          </a:xfrm>
          <a:prstGeom prst="rect">
            <a:avLst/>
          </a:prstGeom>
          <a:noFill/>
          <a:ln>
            <a:noFill/>
          </a:ln>
        </p:spPr>
      </p:pic>
      <p:sp>
        <p:nvSpPr>
          <p:cNvPr id="358" name="Google Shape;358;p47"/>
          <p:cNvSpPr txBox="1"/>
          <p:nvPr/>
        </p:nvSpPr>
        <p:spPr>
          <a:xfrm>
            <a:off x="207136" y="1033951"/>
            <a:ext cx="6619200" cy="646200"/>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None/>
            </a:pPr>
            <a:r>
              <a:rPr lang="en" sz="1200">
                <a:solidFill>
                  <a:srgbClr val="FFFFFF"/>
                </a:solidFill>
                <a:latin typeface="Calibri"/>
                <a:ea typeface="Calibri"/>
                <a:cs typeface="Calibri"/>
                <a:sym typeface="Calibri"/>
              </a:rPr>
              <a:t>February 27-28, 2020  |  ARLINGTON, VIRGINIA</a:t>
            </a:r>
            <a:endParaRPr sz="1800">
              <a:solidFill>
                <a:srgbClr val="000000"/>
              </a:solidFill>
              <a:latin typeface="Calibri"/>
              <a:ea typeface="Calibri"/>
              <a:cs typeface="Calibri"/>
              <a:sym typeface="Calibri"/>
            </a:endParaRPr>
          </a:p>
        </p:txBody>
      </p:sp>
      <p:sp>
        <p:nvSpPr>
          <p:cNvPr id="359" name="Google Shape;359;p47"/>
          <p:cNvSpPr txBox="1"/>
          <p:nvPr/>
        </p:nvSpPr>
        <p:spPr>
          <a:xfrm>
            <a:off x="117900" y="957100"/>
            <a:ext cx="8908200" cy="539100"/>
          </a:xfrm>
          <a:prstGeom prst="rect">
            <a:avLst/>
          </a:prstGeom>
          <a:noFill/>
          <a:ln>
            <a:noFill/>
          </a:ln>
        </p:spPr>
        <p:txBody>
          <a:bodyPr spcFirstLastPara="1" wrap="square" lIns="68575" tIns="34275" rIns="68575" bIns="34275" anchor="t" anchorCtr="0">
            <a:noAutofit/>
          </a:bodyPr>
          <a:lstStyle/>
          <a:p>
            <a:pPr marL="0" marR="0" lvl="0" indent="0" algn="ctr" rtl="0">
              <a:lnSpc>
                <a:spcPct val="115000"/>
              </a:lnSpc>
              <a:spcBef>
                <a:spcPts val="500"/>
              </a:spcBef>
              <a:spcAft>
                <a:spcPts val="0"/>
              </a:spcAft>
              <a:buNone/>
            </a:pPr>
            <a:r>
              <a:rPr lang="en" sz="2400">
                <a:latin typeface="Calibri"/>
                <a:ea typeface="Calibri"/>
                <a:cs typeface="Calibri"/>
                <a:sym typeface="Calibri"/>
              </a:rPr>
              <a:t>Thank you </a:t>
            </a:r>
            <a:endParaRPr sz="1750">
              <a:latin typeface="Calibri"/>
              <a:ea typeface="Calibri"/>
              <a:cs typeface="Calibri"/>
              <a:sym typeface="Calibri"/>
            </a:endParaRPr>
          </a:p>
          <a:p>
            <a:pPr marL="0" marR="0" lvl="0" indent="0" algn="l" rtl="0">
              <a:lnSpc>
                <a:spcPct val="115000"/>
              </a:lnSpc>
              <a:spcBef>
                <a:spcPts val="500"/>
              </a:spcBef>
              <a:spcAft>
                <a:spcPts val="0"/>
              </a:spcAft>
              <a:buNone/>
            </a:pPr>
            <a:endParaRPr sz="1350">
              <a:solidFill>
                <a:srgbClr val="000000"/>
              </a:solidFill>
              <a:latin typeface="Calibri"/>
              <a:ea typeface="Calibri"/>
              <a:cs typeface="Calibri"/>
              <a:sym typeface="Calibri"/>
            </a:endParaRPr>
          </a:p>
        </p:txBody>
      </p:sp>
      <p:sp>
        <p:nvSpPr>
          <p:cNvPr id="360" name="Google Shape;360;p47"/>
          <p:cNvSpPr/>
          <p:nvPr/>
        </p:nvSpPr>
        <p:spPr>
          <a:xfrm>
            <a:off x="1660551" y="3037548"/>
            <a:ext cx="1089900" cy="11628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3300"/>
          </a:p>
        </p:txBody>
      </p:sp>
      <p:sp>
        <p:nvSpPr>
          <p:cNvPr id="361" name="Google Shape;361;p47"/>
          <p:cNvSpPr txBox="1"/>
          <p:nvPr/>
        </p:nvSpPr>
        <p:spPr>
          <a:xfrm>
            <a:off x="2874300" y="3121250"/>
            <a:ext cx="5355300" cy="1639200"/>
          </a:xfrm>
          <a:prstGeom prst="rect">
            <a:avLst/>
          </a:prstGeom>
          <a:noFill/>
          <a:ln>
            <a:noFill/>
          </a:ln>
        </p:spPr>
        <p:txBody>
          <a:bodyPr spcFirstLastPara="1" wrap="square" lIns="91425" tIns="91425" rIns="91425" bIns="91425" anchor="t" anchorCtr="0">
            <a:spAutoFit/>
          </a:bodyPr>
          <a:lstStyle/>
          <a:p>
            <a:pPr marL="158743" lvl="0" indent="0" algn="l" rtl="0">
              <a:spcBef>
                <a:spcPts val="0"/>
              </a:spcBef>
              <a:spcAft>
                <a:spcPts val="0"/>
              </a:spcAft>
              <a:buNone/>
            </a:pPr>
            <a:r>
              <a:rPr lang="en" sz="1350" dirty="0">
                <a:solidFill>
                  <a:schemeClr val="dk1"/>
                </a:solidFill>
                <a:latin typeface="Calibri"/>
                <a:ea typeface="Calibri"/>
                <a:cs typeface="Calibri"/>
                <a:sym typeface="Calibri"/>
              </a:rPr>
              <a:t>This material is based on the work supported in part by the National Science Foundation (NSF) under NSF Award Number 1925403. Any opinions, findings and conclusions, or recommendations expressed in this material are those of the author(s) and, do not necessarily reflect those of the NSF.</a:t>
            </a:r>
            <a:endParaRPr sz="1350" dirty="0">
              <a:solidFill>
                <a:schemeClr val="dk1"/>
              </a:solidFill>
              <a:latin typeface="Calibri"/>
              <a:ea typeface="Calibri"/>
              <a:cs typeface="Calibri"/>
              <a:sym typeface="Calibri"/>
            </a:endParaRPr>
          </a:p>
          <a:p>
            <a:pPr marL="158743" lvl="0" indent="0" algn="l" rtl="0">
              <a:spcBef>
                <a:spcPts val="0"/>
              </a:spcBef>
              <a:spcAft>
                <a:spcPts val="0"/>
              </a:spcAft>
              <a:buClr>
                <a:schemeClr val="lt1"/>
              </a:buClr>
              <a:buSzPts val="3600"/>
              <a:buFont typeface="Arial"/>
              <a:buNone/>
            </a:pPr>
            <a:endParaRPr sz="1350" dirty="0">
              <a:solidFill>
                <a:schemeClr val="dk1"/>
              </a:solidFill>
              <a:latin typeface="Calibri"/>
              <a:ea typeface="Calibri"/>
              <a:cs typeface="Calibri"/>
              <a:sym typeface="Calibri"/>
            </a:endParaRPr>
          </a:p>
          <a:p>
            <a:pPr marL="158743" lvl="0" indent="0" algn="l" rtl="0">
              <a:spcBef>
                <a:spcPts val="0"/>
              </a:spcBef>
              <a:spcAft>
                <a:spcPts val="0"/>
              </a:spcAft>
              <a:buClr>
                <a:schemeClr val="lt1"/>
              </a:buClr>
              <a:buSzPts val="3600"/>
              <a:buFont typeface="Arial"/>
              <a:buNone/>
            </a:pPr>
            <a:endParaRPr sz="1350" dirty="0">
              <a:solidFill>
                <a:schemeClr val="dk1"/>
              </a:solidFill>
              <a:latin typeface="Calibri"/>
              <a:ea typeface="Calibri"/>
              <a:cs typeface="Calibri"/>
              <a:sym typeface="Calibri"/>
            </a:endParaRPr>
          </a:p>
        </p:txBody>
      </p:sp>
      <p:pic>
        <p:nvPicPr>
          <p:cNvPr id="362" name="Google Shape;362;p47"/>
          <p:cNvPicPr preferRelativeResize="0"/>
          <p:nvPr/>
        </p:nvPicPr>
        <p:blipFill rotWithShape="1">
          <a:blip r:embed="rId3">
            <a:alphaModFix/>
          </a:blip>
          <a:srcRect/>
          <a:stretch/>
        </p:blipFill>
        <p:spPr>
          <a:xfrm>
            <a:off x="495500" y="1859088"/>
            <a:ext cx="3420001" cy="615600"/>
          </a:xfrm>
          <a:prstGeom prst="rect">
            <a:avLst/>
          </a:prstGeom>
          <a:noFill/>
          <a:ln>
            <a:noFill/>
          </a:ln>
        </p:spPr>
      </p:pic>
      <p:sp>
        <p:nvSpPr>
          <p:cNvPr id="363" name="Google Shape;363;p47"/>
          <p:cNvSpPr txBox="1"/>
          <p:nvPr/>
        </p:nvSpPr>
        <p:spPr>
          <a:xfrm>
            <a:off x="4133850" y="1753200"/>
            <a:ext cx="4075200" cy="1231500"/>
          </a:xfrm>
          <a:prstGeom prst="rect">
            <a:avLst/>
          </a:prstGeom>
          <a:noFill/>
          <a:ln>
            <a:noFill/>
          </a:ln>
        </p:spPr>
        <p:txBody>
          <a:bodyPr spcFirstLastPara="1" wrap="square" lIns="91425" tIns="91425" rIns="91425" bIns="91425" anchor="t" anchorCtr="0">
            <a:spAutoFit/>
          </a:bodyPr>
          <a:lstStyle/>
          <a:p>
            <a:pPr marL="158743" lvl="0" indent="0" algn="l" rtl="0">
              <a:spcBef>
                <a:spcPts val="0"/>
              </a:spcBef>
              <a:spcAft>
                <a:spcPts val="0"/>
              </a:spcAft>
              <a:buNone/>
            </a:pPr>
            <a:r>
              <a:rPr lang="en"/>
              <a:t>Sunny Amatya (</a:t>
            </a:r>
            <a:r>
              <a:rPr lang="en" sz="1350" u="sng">
                <a:solidFill>
                  <a:schemeClr val="hlink"/>
                </a:solidFill>
                <a:latin typeface="Calibri"/>
                <a:ea typeface="Calibri"/>
                <a:cs typeface="Calibri"/>
                <a:sym typeface="Calibri"/>
                <a:hlinkClick r:id="rId5"/>
              </a:rPr>
              <a:t>Samatya@asu.edu</a:t>
            </a:r>
            <a:r>
              <a:rPr lang="en" sz="1350">
                <a:solidFill>
                  <a:schemeClr val="dk1"/>
                </a:solidFill>
                <a:latin typeface="Calibri"/>
                <a:ea typeface="Calibri"/>
                <a:cs typeface="Calibri"/>
                <a:sym typeface="Calibri"/>
              </a:rPr>
              <a:t>)</a:t>
            </a:r>
            <a:endParaRPr sz="1350">
              <a:solidFill>
                <a:schemeClr val="dk1"/>
              </a:solidFill>
              <a:latin typeface="Calibri"/>
              <a:ea typeface="Calibri"/>
              <a:cs typeface="Calibri"/>
              <a:sym typeface="Calibri"/>
            </a:endParaRPr>
          </a:p>
          <a:p>
            <a:pPr marL="158743" lvl="0" indent="0" algn="l" rtl="0">
              <a:spcBef>
                <a:spcPts val="0"/>
              </a:spcBef>
              <a:spcAft>
                <a:spcPts val="0"/>
              </a:spcAft>
              <a:buClr>
                <a:schemeClr val="dk1"/>
              </a:buClr>
              <a:buSzPts val="1100"/>
              <a:buFont typeface="Arial"/>
              <a:buNone/>
            </a:pPr>
            <a:r>
              <a:rPr lang="en" sz="1350">
                <a:solidFill>
                  <a:schemeClr val="dk1"/>
                </a:solidFill>
                <a:latin typeface="Calibri"/>
                <a:ea typeface="Calibri"/>
                <a:cs typeface="Calibri"/>
                <a:sym typeface="Calibri"/>
              </a:rPr>
              <a:t>Wenlong Zhang (</a:t>
            </a:r>
            <a:r>
              <a:rPr lang="en" sz="1350" u="sng">
                <a:solidFill>
                  <a:schemeClr val="hlink"/>
                </a:solidFill>
                <a:latin typeface="Calibri"/>
                <a:ea typeface="Calibri"/>
                <a:cs typeface="Calibri"/>
                <a:sym typeface="Calibri"/>
                <a:hlinkClick r:id="rId6"/>
              </a:rPr>
              <a:t>Wenlong.Zhang@asu.edu</a:t>
            </a:r>
            <a:r>
              <a:rPr lang="en" sz="1350">
                <a:solidFill>
                  <a:schemeClr val="dk1"/>
                </a:solidFill>
                <a:latin typeface="Calibri"/>
                <a:ea typeface="Calibri"/>
                <a:cs typeface="Calibri"/>
                <a:sym typeface="Calibri"/>
              </a:rPr>
              <a:t>)</a:t>
            </a:r>
            <a:endParaRPr sz="1350">
              <a:solidFill>
                <a:schemeClr val="dk1"/>
              </a:solidFill>
              <a:latin typeface="Calibri"/>
              <a:ea typeface="Calibri"/>
              <a:cs typeface="Calibri"/>
              <a:sym typeface="Calibri"/>
            </a:endParaRPr>
          </a:p>
          <a:p>
            <a:pPr marL="158743" lvl="0" indent="0" algn="l" rtl="0">
              <a:spcBef>
                <a:spcPts val="0"/>
              </a:spcBef>
              <a:spcAft>
                <a:spcPts val="0"/>
              </a:spcAft>
              <a:buNone/>
            </a:pPr>
            <a:r>
              <a:rPr lang="en" sz="1350" u="sng">
                <a:solidFill>
                  <a:schemeClr val="hlink"/>
                </a:solidFill>
                <a:latin typeface="Calibri"/>
                <a:ea typeface="Calibri"/>
                <a:cs typeface="Calibri"/>
                <a:sym typeface="Calibri"/>
                <a:hlinkClick r:id="rId7"/>
              </a:rPr>
              <a:t>https://home.riselab.info/</a:t>
            </a:r>
            <a:endParaRPr sz="1350">
              <a:solidFill>
                <a:schemeClr val="dk1"/>
              </a:solidFill>
              <a:latin typeface="Calibri"/>
              <a:ea typeface="Calibri"/>
              <a:cs typeface="Calibri"/>
              <a:sym typeface="Calibri"/>
            </a:endParaRPr>
          </a:p>
          <a:p>
            <a:pPr marL="158743" lvl="0" indent="0" algn="l" rtl="0">
              <a:spcBef>
                <a:spcPts val="0"/>
              </a:spcBef>
              <a:spcAft>
                <a:spcPts val="0"/>
              </a:spcAft>
              <a:buClr>
                <a:schemeClr val="dk1"/>
              </a:buClr>
              <a:buSzPts val="1100"/>
              <a:buFont typeface="Arial"/>
              <a:buNone/>
            </a:pPr>
            <a:r>
              <a:rPr lang="en" sz="1350" u="sng">
                <a:solidFill>
                  <a:schemeClr val="hlink"/>
                </a:solidFill>
                <a:latin typeface="Calibri"/>
                <a:ea typeface="Calibri"/>
                <a:cs typeface="Calibri"/>
                <a:sym typeface="Calibri"/>
                <a:hlinkClick r:id="rId8"/>
              </a:rPr>
              <a:t>https://home.riselab.info/nri.html</a:t>
            </a:r>
            <a:endParaRPr sz="1350">
              <a:solidFill>
                <a:schemeClr val="dk1"/>
              </a:solidFill>
              <a:latin typeface="Calibri"/>
              <a:ea typeface="Calibri"/>
              <a:cs typeface="Calibri"/>
              <a:sym typeface="Calibri"/>
            </a:endParaRPr>
          </a:p>
          <a:p>
            <a:pPr marL="158743" lvl="0" indent="0" algn="l" rtl="0">
              <a:spcBef>
                <a:spcPts val="0"/>
              </a:spcBef>
              <a:spcAft>
                <a:spcPts val="0"/>
              </a:spcAft>
              <a:buClr>
                <a:schemeClr val="lt1"/>
              </a:buClr>
              <a:buSzPts val="3600"/>
              <a:buFont typeface="Arial"/>
              <a:buNone/>
            </a:pPr>
            <a:endParaRPr sz="135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391</TotalTime>
  <Words>1064</Words>
  <Application>Microsoft Office PowerPoint</Application>
  <PresentationFormat>On-screen Show (16:9)</PresentationFormat>
  <Paragraphs>132</Paragraphs>
  <Slides>9</Slides>
  <Notes>9</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9</vt:i4>
      </vt:variant>
    </vt:vector>
  </HeadingPairs>
  <TitlesOfParts>
    <vt:vector size="15" baseType="lpstr">
      <vt:lpstr>Arial</vt:lpstr>
      <vt:lpstr>Calibri</vt:lpstr>
      <vt:lpstr>Times New Roman</vt:lpstr>
      <vt:lpstr>Simple Light</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Sunny Amatya</cp:lastModifiedBy>
  <cp:revision>3</cp:revision>
  <dcterms:modified xsi:type="dcterms:W3CDTF">2022-06-07T19:16:37Z</dcterms:modified>
</cp:coreProperties>
</file>